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40"/>
  </p:notesMasterIdLst>
  <p:sldIdLst>
    <p:sldId id="256" r:id="rId2"/>
    <p:sldId id="404" r:id="rId3"/>
    <p:sldId id="405" r:id="rId4"/>
    <p:sldId id="437" r:id="rId5"/>
    <p:sldId id="406" r:id="rId6"/>
    <p:sldId id="407" r:id="rId7"/>
    <p:sldId id="408" r:id="rId8"/>
    <p:sldId id="409" r:id="rId9"/>
    <p:sldId id="410" r:id="rId10"/>
    <p:sldId id="411" r:id="rId11"/>
    <p:sldId id="415" r:id="rId12"/>
    <p:sldId id="417" r:id="rId13"/>
    <p:sldId id="412" r:id="rId14"/>
    <p:sldId id="414" r:id="rId15"/>
    <p:sldId id="413" r:id="rId16"/>
    <p:sldId id="420" r:id="rId17"/>
    <p:sldId id="419" r:id="rId18"/>
    <p:sldId id="421" r:id="rId19"/>
    <p:sldId id="422" r:id="rId20"/>
    <p:sldId id="423" r:id="rId21"/>
    <p:sldId id="416" r:id="rId22"/>
    <p:sldId id="424" r:id="rId23"/>
    <p:sldId id="425" r:id="rId24"/>
    <p:sldId id="427" r:id="rId25"/>
    <p:sldId id="430" r:id="rId26"/>
    <p:sldId id="428" r:id="rId27"/>
    <p:sldId id="435" r:id="rId28"/>
    <p:sldId id="434" r:id="rId29"/>
    <p:sldId id="438" r:id="rId30"/>
    <p:sldId id="436" r:id="rId31"/>
    <p:sldId id="439" r:id="rId32"/>
    <p:sldId id="431" r:id="rId33"/>
    <p:sldId id="432" r:id="rId34"/>
    <p:sldId id="433" r:id="rId35"/>
    <p:sldId id="440" r:id="rId36"/>
    <p:sldId id="441" r:id="rId37"/>
    <p:sldId id="442" r:id="rId38"/>
    <p:sldId id="443" r:id="rId3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rt" id="{5709C55F-86B5-9446-ADFB-FFDAAF414CDB}">
          <p14:sldIdLst>
            <p14:sldId id="256"/>
            <p14:sldId id="404"/>
            <p14:sldId id="405"/>
          </p14:sldIdLst>
        </p14:section>
        <p14:section name="Classes" id="{1B89964F-288C-154A-8EDF-9B17244B4AF0}">
          <p14:sldIdLst>
            <p14:sldId id="437"/>
            <p14:sldId id="406"/>
            <p14:sldId id="407"/>
            <p14:sldId id="408"/>
            <p14:sldId id="409"/>
            <p14:sldId id="410"/>
            <p14:sldId id="411"/>
            <p14:sldId id="415"/>
            <p14:sldId id="417"/>
            <p14:sldId id="412"/>
            <p14:sldId id="414"/>
            <p14:sldId id="413"/>
            <p14:sldId id="420"/>
            <p14:sldId id="419"/>
            <p14:sldId id="421"/>
            <p14:sldId id="422"/>
            <p14:sldId id="423"/>
            <p14:sldId id="416"/>
            <p14:sldId id="424"/>
            <p14:sldId id="425"/>
            <p14:sldId id="427"/>
            <p14:sldId id="430"/>
            <p14:sldId id="428"/>
            <p14:sldId id="435"/>
            <p14:sldId id="434"/>
          </p14:sldIdLst>
        </p14:section>
        <p14:section name="Employee" id="{6BCA0DB2-6713-6042-B720-255D0848002B}">
          <p14:sldIdLst>
            <p14:sldId id="438"/>
            <p14:sldId id="436"/>
          </p14:sldIdLst>
        </p14:section>
        <p14:section name="toString" id="{44362322-DCD8-A54F-99F5-D8E3A9520356}">
          <p14:sldIdLst>
            <p14:sldId id="439"/>
            <p14:sldId id="431"/>
            <p14:sldId id="432"/>
            <p14:sldId id="433"/>
          </p14:sldIdLst>
        </p14:section>
        <p14:section name="Recap" id="{C234B780-DECD-5645-B749-33CF1EFA50EA}">
          <p14:sldIdLst>
            <p14:sldId id="440"/>
            <p14:sldId id="441"/>
            <p14:sldId id="442"/>
            <p14:sldId id="44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B7942"/>
    <a:srgbClr val="B76C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439"/>
    <p:restoredTop sz="90479"/>
  </p:normalViewPr>
  <p:slideViewPr>
    <p:cSldViewPr snapToGrid="0" snapToObjects="1">
      <p:cViewPr>
        <p:scale>
          <a:sx n="95" d="100"/>
          <a:sy n="95" d="100"/>
        </p:scale>
        <p:origin x="520" y="6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notesMaster" Target="notesMasters/notesMaster1.xml"/><Relationship Id="rId41" Type="http://schemas.openxmlformats.org/officeDocument/2006/relationships/presProps" Target="presProps.xml"/><Relationship Id="rId42" Type="http://schemas.openxmlformats.org/officeDocument/2006/relationships/viewProps" Target="viewProps.xml"/><Relationship Id="rId43" Type="http://schemas.openxmlformats.org/officeDocument/2006/relationships/theme" Target="theme/theme1.xml"/><Relationship Id="rId4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7EA64F-48CA-6044-9303-A15754386620}" type="datetimeFigureOut">
              <a:rPr lang="en-US" smtClean="0"/>
              <a:t>8/2/17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2C7AC7-6EB8-0444-B537-C59A44D4A7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9594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How?  Custom variable types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4950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Let you decompose your program across files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9066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 really useful if we can’t do anything with this</a:t>
            </a:r>
            <a:r>
              <a:rPr lang="en-US" baseline="0" dirty="0" smtClean="0"/>
              <a:t> though!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1700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Methods are public so other files can access them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6131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27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7376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519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Methods are public so other files can access them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537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1600200"/>
            <a:ext cx="7772400" cy="205740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</a:lstStyle>
          <a:p>
            <a:pPr lvl="0"/>
            <a:r>
              <a:rPr lang="en-US" altLang="x-none" noProof="0" smtClean="0"/>
              <a:t>Click to edit Master title style</a:t>
            </a:r>
            <a:endParaRPr lang="x-none" altLang="x-none" noProof="0" smtClean="0"/>
          </a:p>
        </p:txBody>
      </p:sp>
      <p:sp>
        <p:nvSpPr>
          <p:cNvPr id="18436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4419600"/>
            <a:ext cx="6400800" cy="15240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pPr lvl="0"/>
            <a:r>
              <a:rPr lang="en-US" altLang="x-none" noProof="0" smtClean="0"/>
              <a:t>Click to edit Master subtitle style</a:t>
            </a:r>
          </a:p>
        </p:txBody>
      </p:sp>
      <p:sp>
        <p:nvSpPr>
          <p:cNvPr id="18440" name="AutoShape 3"/>
          <p:cNvSpPr>
            <a:spLocks noChangeArrowheads="1"/>
          </p:cNvSpPr>
          <p:nvPr/>
        </p:nvSpPr>
        <p:spPr bwMode="auto">
          <a:xfrm>
            <a:off x="0" y="0"/>
            <a:ext cx="9144000" cy="1143000"/>
          </a:xfrm>
          <a:prstGeom prst="roundRect">
            <a:avLst>
              <a:gd name="adj" fmla="val 111"/>
            </a:avLst>
          </a:prstGeom>
          <a:solidFill>
            <a:srgbClr val="8C1515"/>
          </a:solidFill>
          <a:ln w="9398">
            <a:solidFill>
              <a:srgbClr val="000000"/>
            </a:solidFill>
            <a:miter lim="800000"/>
            <a:headEnd/>
            <a:tailEnd/>
          </a:ln>
        </p:spPr>
        <p:txBody>
          <a:bodyPr wrap="none" lIns="91432" tIns="45716" rIns="91432" bIns="45716" anchor="ctr"/>
          <a:lstStyle>
            <a:lvl1pPr defTabSz="45720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45720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457200">
              <a:defRPr>
                <a:solidFill>
                  <a:schemeClr val="tx1"/>
                </a:solidFill>
                <a:latin typeface="Arial" charset="0"/>
              </a:defRPr>
            </a:lvl3pPr>
            <a:lvl4pPr marL="1598613" indent="-227013" defTabSz="4572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4572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93000"/>
              </a:lnSpc>
              <a:buClr>
                <a:srgbClr val="000000"/>
              </a:buClr>
              <a:buSzPct val="100000"/>
              <a:buFont typeface="Andale Mono" charset="0"/>
              <a:buNone/>
            </a:pPr>
            <a:endParaRPr lang="x-none" altLang="x-none" sz="1800">
              <a:latin typeface="Calibri" charset="0"/>
              <a:ea typeface="Arial" charset="0"/>
              <a:cs typeface="Arial" charset="0"/>
            </a:endParaRPr>
          </a:p>
        </p:txBody>
      </p:sp>
      <p:sp>
        <p:nvSpPr>
          <p:cNvPr id="18443" name="Text Box 11"/>
          <p:cNvSpPr txBox="1">
            <a:spLocks noChangeArrowheads="1"/>
          </p:cNvSpPr>
          <p:nvPr/>
        </p:nvSpPr>
        <p:spPr bwMode="auto">
          <a:xfrm>
            <a:off x="685800" y="6400800"/>
            <a:ext cx="77724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20000"/>
              </a:spcBef>
            </a:pPr>
            <a:r>
              <a:rPr lang="en-US" altLang="x-none" sz="800"/>
              <a:t>This document is copyright (C) Stanford Computer Science and Marty Stepp, licensed under Creative Commons Attribution 2.5 License.  All rights reserved.</a:t>
            </a:r>
            <a:br>
              <a:rPr lang="en-US" altLang="x-none" sz="800"/>
            </a:br>
            <a:r>
              <a:rPr lang="en-US" altLang="x-none" sz="800"/>
              <a:t>Based on slides created by Keith Schwarz, Mehran Sahami, Eric Roberts, Stuart Reges, and others.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/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0"/>
            <a:ext cx="2209800" cy="6477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400" y="0"/>
            <a:ext cx="6477000" cy="64770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" y="1295400"/>
            <a:ext cx="4343400" cy="5181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95400"/>
            <a:ext cx="4343400" cy="5181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/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/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Click to edit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52400" y="1295400"/>
            <a:ext cx="8839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 smtClean="0"/>
              <a:t>Click to edit Master text styles</a:t>
            </a:r>
          </a:p>
          <a:p>
            <a:pPr lvl="1"/>
            <a:r>
              <a:rPr lang="en-US" altLang="x-none" smtClean="0"/>
              <a:t>Second level</a:t>
            </a:r>
          </a:p>
          <a:p>
            <a:pPr lvl="2"/>
            <a:r>
              <a:rPr lang="en-US" altLang="x-none" smtClean="0"/>
              <a:t>Third level</a:t>
            </a:r>
          </a:p>
          <a:p>
            <a:pPr lvl="3"/>
            <a:r>
              <a:rPr lang="en-US" altLang="x-none" smtClean="0"/>
              <a:t>Fourth level</a:t>
            </a:r>
          </a:p>
          <a:p>
            <a:pPr lvl="4"/>
            <a:r>
              <a:rPr lang="en-US" altLang="x-none" smtClean="0"/>
              <a:t>Fifth level</a:t>
            </a:r>
            <a:endParaRPr lang="en-US" altLang="x-none"/>
          </a:p>
        </p:txBody>
      </p:sp>
      <p:sp>
        <p:nvSpPr>
          <p:cNvPr id="4" name="Slide Number Placeholder 3"/>
          <p:cNvSpPr txBox="1">
            <a:spLocks noGrp="1"/>
          </p:cNvSpPr>
          <p:nvPr/>
        </p:nvSpPr>
        <p:spPr>
          <a:xfrm>
            <a:off x="8229600" y="6356350"/>
            <a:ext cx="762000" cy="365125"/>
          </a:xfrm>
          <a:prstGeom prst="rect">
            <a:avLst/>
          </a:prstGeom>
          <a:noFill/>
        </p:spPr>
        <p:txBody>
          <a:bodyPr lIns="0" tIns="0" rIns="0" bIns="0" anchor="b"/>
          <a:lstStyle/>
          <a:p>
            <a:pPr algn="r">
              <a:spcBef>
                <a:spcPts val="500"/>
              </a:spcBef>
            </a:pPr>
            <a:fld id="{08267DFD-02E1-ED47-A842-BD1D585199FF}" type="slidenum">
              <a:rPr lang="en-US" altLang="x-none" sz="1200">
                <a:solidFill>
                  <a:srgbClr val="424242"/>
                </a:solidFill>
                <a:latin typeface="Verdana" charset="0"/>
              </a:rPr>
              <a:pPr algn="r">
                <a:spcBef>
                  <a:spcPts val="500"/>
                </a:spcBef>
              </a:pPr>
              <a:t>‹#›</a:t>
            </a:fld>
            <a:endParaRPr lang="en-US" altLang="x-none" sz="1800">
              <a:latin typeface="Arial" charset="0"/>
            </a:endParaRPr>
          </a:p>
        </p:txBody>
      </p:sp>
      <p:sp>
        <p:nvSpPr>
          <p:cNvPr id="1039" name="AutoShape 3"/>
          <p:cNvSpPr>
            <a:spLocks noChangeArrowheads="1"/>
          </p:cNvSpPr>
          <p:nvPr/>
        </p:nvSpPr>
        <p:spPr bwMode="auto">
          <a:xfrm>
            <a:off x="0" y="0"/>
            <a:ext cx="9144000" cy="1143000"/>
          </a:xfrm>
          <a:prstGeom prst="roundRect">
            <a:avLst>
              <a:gd name="adj" fmla="val 111"/>
            </a:avLst>
          </a:prstGeom>
          <a:solidFill>
            <a:srgbClr val="8C1515"/>
          </a:solidFill>
          <a:ln w="9398">
            <a:solidFill>
              <a:srgbClr val="000000"/>
            </a:solidFill>
            <a:miter lim="800000"/>
            <a:headEnd/>
            <a:tailEnd/>
          </a:ln>
        </p:spPr>
        <p:txBody>
          <a:bodyPr wrap="none" lIns="91432" tIns="45716" rIns="91432" bIns="45716" anchor="ctr"/>
          <a:lstStyle>
            <a:lvl1pPr defTabSz="45720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45720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457200">
              <a:defRPr>
                <a:solidFill>
                  <a:schemeClr val="tx1"/>
                </a:solidFill>
                <a:latin typeface="Arial" charset="0"/>
              </a:defRPr>
            </a:lvl3pPr>
            <a:lvl4pPr marL="1598613" indent="-227013" defTabSz="4572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4572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93000"/>
              </a:lnSpc>
              <a:buClr>
                <a:srgbClr val="000000"/>
              </a:buClr>
              <a:buSzPct val="100000"/>
              <a:buFont typeface="Andale Mono" charset="0"/>
              <a:buNone/>
            </a:pPr>
            <a:endParaRPr lang="x-none" altLang="x-none" sz="1800">
              <a:latin typeface="Tahoma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89302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b="1" kern="1200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9pPr>
    </p:titleStyle>
    <p:bodyStyle>
      <a:lvl1pPr marL="230188" indent="-230188" algn="l" rtl="0" eaLnBrk="1" fontAlgn="base" hangingPunct="1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71500" indent="-227013" algn="l" rtl="0" eaLnBrk="1" fontAlgn="base" hangingPunct="1">
        <a:spcBef>
          <a:spcPct val="20000"/>
        </a:spcBef>
        <a:spcAft>
          <a:spcPct val="0"/>
        </a:spcAft>
        <a:buChar char="–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855663" indent="-169863" algn="l" rtl="0" eaLnBrk="1" fontAlgn="base" hangingPunct="1">
        <a:spcBef>
          <a:spcPct val="20000"/>
        </a:spcBef>
        <a:spcAft>
          <a:spcPct val="0"/>
        </a:spcAft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144588" indent="-174625" algn="l" rtl="0" eaLnBrk="1" fontAlgn="base" hangingPunct="1">
        <a:spcBef>
          <a:spcPct val="20000"/>
        </a:spcBef>
        <a:spcAft>
          <a:spcPct val="0"/>
        </a:spcAft>
        <a:buChar char="–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487488" indent="-228600" algn="l" rtl="0" eaLnBrk="1" fontAlgn="base" hangingPunct="1">
        <a:spcBef>
          <a:spcPct val="20000"/>
        </a:spcBef>
        <a:spcAft>
          <a:spcPct val="0"/>
        </a:spcAft>
        <a:buChar char="»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CS 106A, Lecture </a:t>
            </a:r>
            <a:r>
              <a:rPr lang="en-US" dirty="0" smtClean="0"/>
              <a:t>21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Classes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-1328928" y="519379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4572000"/>
            <a:ext cx="6400800" cy="1524000"/>
          </a:xfrm>
        </p:spPr>
        <p:txBody>
          <a:bodyPr/>
          <a:lstStyle/>
          <a:p>
            <a:endParaRPr lang="en-US" altLang="x-none" sz="1500" dirty="0"/>
          </a:p>
          <a:p>
            <a:r>
              <a:rPr lang="en-US" altLang="x-none" sz="1500" dirty="0"/>
              <a:t>suggested reading:</a:t>
            </a:r>
          </a:p>
          <a:p>
            <a:r>
              <a:rPr lang="en-US" altLang="x-none" sz="1500" i="1" dirty="0" smtClean="0"/>
              <a:t>Java Ch. 13.2</a:t>
            </a:r>
            <a:endParaRPr lang="en-US" altLang="x-none" sz="1500" i="1" dirty="0"/>
          </a:p>
        </p:txBody>
      </p:sp>
    </p:spTree>
    <p:extLst>
      <p:ext uri="{BB962C8B-B14F-4D97-AF65-F5344CB8AC3E}">
        <p14:creationId xmlns:p14="http://schemas.microsoft.com/office/powerpoint/2010/main" val="1564357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Class?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US" sz="8600" dirty="0" smtClean="0"/>
              <a:t>A class defines a new variable type.</a:t>
            </a:r>
            <a:endParaRPr lang="en-US" sz="8600" dirty="0"/>
          </a:p>
        </p:txBody>
      </p:sp>
    </p:spTree>
    <p:extLst>
      <p:ext uri="{BB962C8B-B14F-4D97-AF65-F5344CB8AC3E}">
        <p14:creationId xmlns:p14="http://schemas.microsoft.com/office/powerpoint/2010/main" val="796863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 New Class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dirty="0" smtClean="0"/>
              <a:t>Let’s define a new variable type called </a:t>
            </a:r>
            <a:r>
              <a:rPr lang="en-US" sz="3200" b="1" dirty="0" err="1" smtClean="0"/>
              <a:t>BankAccount</a:t>
            </a:r>
            <a:r>
              <a:rPr lang="en-US" sz="3200" b="1" dirty="0" smtClean="0"/>
              <a:t> </a:t>
            </a:r>
            <a:r>
              <a:rPr lang="en-US" sz="3200" dirty="0" smtClean="0"/>
              <a:t>that represents information about a single person’s bank account.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 smtClean="0"/>
              <a:t>A </a:t>
            </a:r>
            <a:r>
              <a:rPr lang="en-US" sz="3200" b="1" dirty="0" err="1" smtClean="0"/>
              <a:t>BankAccount</a:t>
            </a:r>
            <a:r>
              <a:rPr lang="en-US" sz="3200" dirty="0" smtClean="0"/>
              <a:t>:</a:t>
            </a:r>
          </a:p>
          <a:p>
            <a:pPr marL="0" indent="0">
              <a:buNone/>
            </a:pPr>
            <a:r>
              <a:rPr lang="en-US" sz="3200" dirty="0"/>
              <a:t>	</a:t>
            </a:r>
            <a:r>
              <a:rPr lang="en-US" sz="3200" dirty="0" smtClean="0"/>
              <a:t>- contains the name of account holder</a:t>
            </a:r>
          </a:p>
          <a:p>
            <a:pPr marL="0" indent="0">
              <a:buNone/>
            </a:pPr>
            <a:r>
              <a:rPr lang="en-US" sz="3200" dirty="0"/>
              <a:t>	</a:t>
            </a:r>
            <a:r>
              <a:rPr lang="en-US" sz="3200" dirty="0" smtClean="0"/>
              <a:t>- contains the balance</a:t>
            </a:r>
          </a:p>
          <a:p>
            <a:pPr marL="0" indent="0">
              <a:buNone/>
            </a:pPr>
            <a:r>
              <a:rPr lang="en-US" sz="3200" dirty="0"/>
              <a:t>	</a:t>
            </a:r>
            <a:r>
              <a:rPr lang="en-US" sz="3200" dirty="0" smtClean="0"/>
              <a:t>- can deposit money</a:t>
            </a:r>
          </a:p>
          <a:p>
            <a:pPr marL="0" indent="0">
              <a:buNone/>
            </a:pPr>
            <a:r>
              <a:rPr lang="en-US" sz="3200" dirty="0"/>
              <a:t>	</a:t>
            </a:r>
            <a:r>
              <a:rPr lang="en-US" sz="3200" dirty="0" smtClean="0"/>
              <a:t>- can withdraw money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200838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if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What if we could write a program like this: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000" b="1" dirty="0" err="1" smtClean="0">
                <a:latin typeface="Courier" charset="0"/>
                <a:ea typeface="Courier" charset="0"/>
                <a:cs typeface="Courier" charset="0"/>
              </a:rPr>
              <a:t>BankAccount</a:t>
            </a:r>
            <a:r>
              <a:rPr lang="en-US" sz="2000" b="1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000" b="1" dirty="0" err="1" smtClean="0">
                <a:latin typeface="Courier" charset="0"/>
                <a:ea typeface="Courier" charset="0"/>
                <a:cs typeface="Courier" charset="0"/>
              </a:rPr>
              <a:t>nickAccount</a:t>
            </a:r>
            <a:r>
              <a:rPr lang="en-US" sz="2000" b="1" dirty="0" smtClean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20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sz="2000" b="1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000" b="1" dirty="0" err="1" smtClean="0">
                <a:latin typeface="Courier" charset="0"/>
                <a:ea typeface="Courier" charset="0"/>
                <a:cs typeface="Courier" charset="0"/>
              </a:rPr>
              <a:t>BankAccount</a:t>
            </a:r>
            <a:r>
              <a:rPr lang="en-US" sz="2000" b="1" dirty="0" smtClean="0">
                <a:latin typeface="Courier" charset="0"/>
                <a:ea typeface="Courier" charset="0"/>
                <a:cs typeface="Courier" charset="0"/>
              </a:rPr>
              <a:t>();</a:t>
            </a:r>
          </a:p>
          <a:p>
            <a:pPr marL="0" indent="0">
              <a:buNone/>
            </a:pPr>
            <a:r>
              <a:rPr lang="en-US" sz="2000" b="1" dirty="0" err="1" smtClean="0">
                <a:latin typeface="Courier" charset="0"/>
                <a:ea typeface="Courier" charset="0"/>
                <a:cs typeface="Courier" charset="0"/>
              </a:rPr>
              <a:t>nickAccount.setName</a:t>
            </a:r>
            <a:r>
              <a:rPr lang="en-US" sz="2000" b="1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000" b="1" dirty="0" smtClean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“Nick”</a:t>
            </a:r>
            <a:r>
              <a:rPr lang="en-US" sz="2000" b="1" dirty="0" smtClean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pPr marL="0" indent="0">
              <a:buNone/>
            </a:pPr>
            <a:r>
              <a:rPr lang="en-US" sz="2000" b="1" dirty="0" err="1" smtClean="0">
                <a:latin typeface="Courier" charset="0"/>
                <a:ea typeface="Courier" charset="0"/>
                <a:cs typeface="Courier" charset="0"/>
              </a:rPr>
              <a:t>nickAccount.deposit</a:t>
            </a:r>
            <a:r>
              <a:rPr lang="en-US" sz="2000" b="1" dirty="0" smtClean="0">
                <a:latin typeface="Courier" charset="0"/>
                <a:ea typeface="Courier" charset="0"/>
                <a:cs typeface="Courier" charset="0"/>
              </a:rPr>
              <a:t>(50);</a:t>
            </a:r>
          </a:p>
          <a:p>
            <a:pPr marL="0" indent="0">
              <a:buNone/>
            </a:pPr>
            <a:endParaRPr lang="en-US" sz="2000" b="1" dirty="0" smtClean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2000" b="1" dirty="0" err="1">
                <a:latin typeface="Courier" charset="0"/>
                <a:ea typeface="Courier" charset="0"/>
                <a:cs typeface="Courier" charset="0"/>
              </a:rPr>
              <a:t>BankAccount</a:t>
            </a:r>
            <a:r>
              <a:rPr lang="en-US" sz="2000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000" b="1" dirty="0" err="1" smtClean="0">
                <a:latin typeface="Courier" charset="0"/>
                <a:ea typeface="Courier" charset="0"/>
                <a:cs typeface="Courier" charset="0"/>
              </a:rPr>
              <a:t>rishiAccount</a:t>
            </a:r>
            <a:r>
              <a:rPr lang="en-US" sz="2000" b="1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000" b="1" dirty="0">
                <a:latin typeface="Courier" charset="0"/>
                <a:ea typeface="Courier" charset="0"/>
                <a:cs typeface="Courier" charset="0"/>
              </a:rPr>
              <a:t>= </a:t>
            </a:r>
            <a:r>
              <a:rPr lang="en-US" sz="20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sz="2000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000" b="1" dirty="0" err="1" smtClean="0">
                <a:latin typeface="Courier" charset="0"/>
                <a:ea typeface="Courier" charset="0"/>
                <a:cs typeface="Courier" charset="0"/>
              </a:rPr>
              <a:t>BankAccount</a:t>
            </a:r>
            <a:r>
              <a:rPr lang="en-US" sz="2000" b="1" dirty="0" smtClean="0">
                <a:latin typeface="Courier" charset="0"/>
                <a:ea typeface="Courier" charset="0"/>
                <a:cs typeface="Courier" charset="0"/>
              </a:rPr>
              <a:t>();</a:t>
            </a:r>
          </a:p>
          <a:p>
            <a:pPr marL="0" indent="0">
              <a:buNone/>
            </a:pPr>
            <a:r>
              <a:rPr lang="en-US" sz="2000" b="1" dirty="0" err="1" smtClean="0">
                <a:latin typeface="Courier" charset="0"/>
                <a:ea typeface="Courier" charset="0"/>
                <a:cs typeface="Courier" charset="0"/>
              </a:rPr>
              <a:t>rishiAccount.setName</a:t>
            </a:r>
            <a:r>
              <a:rPr lang="en-US" sz="2000" b="1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000" b="1" dirty="0" smtClean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“Rishi”</a:t>
            </a:r>
            <a:r>
              <a:rPr lang="en-US" sz="2000" b="1" dirty="0" smtClean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pPr marL="0" indent="0">
              <a:buNone/>
            </a:pPr>
            <a:r>
              <a:rPr lang="en-US" sz="2000" b="1" dirty="0" err="1" smtClean="0">
                <a:latin typeface="Courier" charset="0"/>
                <a:ea typeface="Courier" charset="0"/>
                <a:cs typeface="Courier" charset="0"/>
              </a:rPr>
              <a:t>rishiAccount.deposit</a:t>
            </a:r>
            <a:r>
              <a:rPr lang="en-US" sz="2000" b="1" dirty="0" smtClean="0">
                <a:latin typeface="Courier" charset="0"/>
                <a:ea typeface="Courier" charset="0"/>
                <a:cs typeface="Courier" charset="0"/>
              </a:rPr>
              <a:t>(50);</a:t>
            </a:r>
            <a:endParaRPr lang="en-US" sz="2000" b="1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2000" b="1" dirty="0" err="1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boolean</a:t>
            </a:r>
            <a:r>
              <a:rPr lang="en-US" sz="20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000" b="1" dirty="0" smtClean="0">
                <a:latin typeface="Courier" charset="0"/>
                <a:ea typeface="Courier" charset="0"/>
                <a:cs typeface="Courier" charset="0"/>
              </a:rPr>
              <a:t>success = </a:t>
            </a:r>
            <a:r>
              <a:rPr lang="en-US" sz="2000" b="1" dirty="0" err="1" smtClean="0">
                <a:latin typeface="Courier" charset="0"/>
                <a:ea typeface="Courier" charset="0"/>
                <a:cs typeface="Courier" charset="0"/>
              </a:rPr>
              <a:t>rishiAccount.withdraw</a:t>
            </a:r>
            <a:r>
              <a:rPr lang="en-US" sz="2000" b="1" dirty="0" smtClean="0">
                <a:latin typeface="Courier" charset="0"/>
                <a:ea typeface="Courier" charset="0"/>
                <a:cs typeface="Courier" charset="0"/>
              </a:rPr>
              <a:t>(10);</a:t>
            </a:r>
            <a:endParaRPr lang="en-US" sz="2000" b="1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20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if</a:t>
            </a:r>
            <a:r>
              <a:rPr lang="en-US" sz="2000" b="1" dirty="0" smtClean="0">
                <a:latin typeface="Courier" charset="0"/>
                <a:ea typeface="Courier" charset="0"/>
                <a:cs typeface="Courier" charset="0"/>
              </a:rPr>
              <a:t> (success) {</a:t>
            </a:r>
          </a:p>
          <a:p>
            <a:pPr marL="0" indent="0">
              <a:buNone/>
            </a:pPr>
            <a:r>
              <a:rPr lang="en-US" sz="2000" b="1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000" b="1" dirty="0" err="1" smtClean="0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000" b="1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000" b="1" dirty="0" smtClean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“Rishi withdrew $10.”</a:t>
            </a:r>
            <a:r>
              <a:rPr lang="en-US" sz="2000" b="1" dirty="0" smtClean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pPr marL="0" indent="0">
              <a:buNone/>
            </a:pPr>
            <a:r>
              <a:rPr lang="en-US" sz="2000" b="1" dirty="0">
                <a:latin typeface="Courier" charset="0"/>
                <a:ea typeface="Courier" charset="0"/>
                <a:cs typeface="Courier" charset="0"/>
              </a:rPr>
              <a:t>}</a:t>
            </a:r>
            <a:endParaRPr lang="en-US" dirty="0" smtClean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7392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 New Class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sz="3600" b="1" dirty="0" smtClean="0"/>
              <a:t>What information is inside this new variable type?</a:t>
            </a:r>
            <a:r>
              <a:rPr lang="en-US" sz="3600" dirty="0" smtClean="0"/>
              <a:t> These are its private instance variables.</a:t>
            </a:r>
          </a:p>
        </p:txBody>
      </p:sp>
    </p:spTree>
    <p:extLst>
      <p:ext uri="{BB962C8B-B14F-4D97-AF65-F5344CB8AC3E}">
        <p14:creationId xmlns:p14="http://schemas.microsoft.com/office/powerpoint/2010/main" val="1674756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</a:t>
            </a:r>
            <a:r>
              <a:rPr lang="en-US" dirty="0" err="1" smtClean="0"/>
              <a:t>BankAccount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500" b="1" dirty="0" smtClean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// In file </a:t>
            </a:r>
            <a:r>
              <a:rPr lang="en-US" sz="2500" b="1" dirty="0" err="1" smtClean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BankAccount.java</a:t>
            </a:r>
            <a:endParaRPr lang="en-US" sz="2500" b="1" dirty="0" smtClean="0">
              <a:solidFill>
                <a:srgbClr val="00B050"/>
              </a:solidFill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25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public</a:t>
            </a:r>
            <a:r>
              <a:rPr lang="en-US" sz="2500" b="1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5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class</a:t>
            </a:r>
            <a:r>
              <a:rPr lang="en-US" sz="2500" b="1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500" b="1" dirty="0" err="1" smtClean="0">
                <a:latin typeface="Courier" charset="0"/>
                <a:ea typeface="Courier" charset="0"/>
                <a:cs typeface="Courier" charset="0"/>
              </a:rPr>
              <a:t>BankAccount</a:t>
            </a:r>
            <a:r>
              <a:rPr lang="en-US" sz="2500" b="1" dirty="0" smtClean="0">
                <a:latin typeface="Courier" charset="0"/>
                <a:ea typeface="Courier" charset="0"/>
                <a:cs typeface="Courier" charset="0"/>
              </a:rPr>
              <a:t> {</a:t>
            </a:r>
          </a:p>
          <a:p>
            <a:pPr marL="0" indent="0">
              <a:buNone/>
            </a:pPr>
            <a:r>
              <a:rPr lang="en-US" sz="2500" b="1" dirty="0" smtClean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	// </a:t>
            </a:r>
            <a:r>
              <a:rPr lang="en-US" sz="2500" b="1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Step 1: the data inside </a:t>
            </a:r>
            <a:r>
              <a:rPr lang="en-US" sz="2500" b="1" dirty="0" smtClean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a </a:t>
            </a:r>
            <a:r>
              <a:rPr lang="en-US" sz="2500" b="1" dirty="0" err="1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BankAccount</a:t>
            </a:r>
            <a:endParaRPr lang="en-US" sz="2500" b="1" dirty="0" smtClean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2500" b="1" dirty="0" smtClean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5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private</a:t>
            </a:r>
            <a:r>
              <a:rPr lang="en-US" sz="2500" b="1" dirty="0" smtClean="0">
                <a:latin typeface="Courier" charset="0"/>
                <a:ea typeface="Courier" charset="0"/>
                <a:cs typeface="Courier" charset="0"/>
              </a:rPr>
              <a:t> String name;</a:t>
            </a:r>
          </a:p>
          <a:p>
            <a:pPr marL="0" indent="0">
              <a:buNone/>
            </a:pPr>
            <a:r>
              <a:rPr lang="en-US" sz="2500" b="1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5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private</a:t>
            </a:r>
            <a:r>
              <a:rPr lang="en-US" sz="2500" b="1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5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double </a:t>
            </a:r>
            <a:r>
              <a:rPr lang="en-US" sz="2500" b="1" dirty="0" smtClean="0">
                <a:latin typeface="Courier" charset="0"/>
                <a:ea typeface="Courier" charset="0"/>
                <a:cs typeface="Courier" charset="0"/>
              </a:rPr>
              <a:t>balance;</a:t>
            </a:r>
          </a:p>
          <a:p>
            <a:pPr marL="0" indent="0">
              <a:buNone/>
            </a:pPr>
            <a:r>
              <a:rPr lang="en-US" sz="2500" b="1" dirty="0" smtClean="0">
                <a:latin typeface="Courier" charset="0"/>
                <a:ea typeface="Courier" charset="0"/>
                <a:cs typeface="Courier" charset="0"/>
              </a:rPr>
              <a:t>}</a:t>
            </a:r>
            <a:endParaRPr lang="en-US" sz="25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37479" y="4831976"/>
            <a:ext cx="726904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0432FF"/>
                </a:solidFill>
                <a:latin typeface="Chalkboard" charset="0"/>
                <a:ea typeface="Chalkboard" charset="0"/>
                <a:cs typeface="Chalkboard" charset="0"/>
              </a:rPr>
              <a:t>Each </a:t>
            </a:r>
            <a:r>
              <a:rPr lang="en-US" sz="2800" dirty="0" err="1" smtClean="0">
                <a:solidFill>
                  <a:srgbClr val="0432FF"/>
                </a:solidFill>
                <a:latin typeface="Chalkboard" charset="0"/>
                <a:ea typeface="Chalkboard" charset="0"/>
                <a:cs typeface="Chalkboard" charset="0"/>
              </a:rPr>
              <a:t>BankAccount</a:t>
            </a:r>
            <a:r>
              <a:rPr lang="en-US" sz="2800" dirty="0" smtClean="0">
                <a:solidFill>
                  <a:srgbClr val="0432FF"/>
                </a:solidFill>
                <a:latin typeface="Chalkboard" charset="0"/>
                <a:ea typeface="Chalkboard" charset="0"/>
                <a:cs typeface="Chalkboard" charset="0"/>
              </a:rPr>
              <a:t> object has its </a:t>
            </a:r>
            <a:r>
              <a:rPr lang="en-US" sz="2800" i="1" dirty="0" smtClean="0">
                <a:solidFill>
                  <a:srgbClr val="0432FF"/>
                </a:solidFill>
                <a:latin typeface="Chalkboard" charset="0"/>
                <a:ea typeface="Chalkboard" charset="0"/>
                <a:cs typeface="Chalkboard" charset="0"/>
              </a:rPr>
              <a:t>own copy</a:t>
            </a:r>
            <a:r>
              <a:rPr lang="en-US" sz="2800" dirty="0" smtClean="0">
                <a:solidFill>
                  <a:srgbClr val="0432FF"/>
                </a:solidFill>
                <a:latin typeface="Chalkboard" charset="0"/>
                <a:ea typeface="Chalkboard" charset="0"/>
                <a:cs typeface="Chalkboard" charset="0"/>
              </a:rPr>
              <a:t> </a:t>
            </a:r>
          </a:p>
          <a:p>
            <a:pPr algn="ctr"/>
            <a:r>
              <a:rPr lang="en-US" sz="2800" dirty="0" smtClean="0">
                <a:solidFill>
                  <a:srgbClr val="0432FF"/>
                </a:solidFill>
                <a:latin typeface="Chalkboard" charset="0"/>
                <a:ea typeface="Chalkboard" charset="0"/>
                <a:cs typeface="Chalkboard" charset="0"/>
              </a:rPr>
              <a:t>of all instance variables.</a:t>
            </a:r>
            <a:endParaRPr lang="en-US" sz="2800" dirty="0">
              <a:solidFill>
                <a:srgbClr val="0432FF"/>
              </a:solidFill>
              <a:latin typeface="Chalkboard" charset="0"/>
              <a:ea typeface="Chalkboard" charset="0"/>
              <a:cs typeface="Chalkboar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7255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 New Class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sz="3600" b="1" dirty="0" smtClean="0"/>
              <a:t>What information is inside this new variable type?</a:t>
            </a:r>
            <a:r>
              <a:rPr lang="en-US" sz="3600" dirty="0" smtClean="0"/>
              <a:t> These are its instance variables.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3600" b="1" dirty="0" smtClean="0"/>
              <a:t>What can this new variable type do?</a:t>
            </a:r>
            <a:r>
              <a:rPr lang="en-US" sz="3600" dirty="0" smtClean="0"/>
              <a:t>  These are its public methods.</a:t>
            </a:r>
          </a:p>
        </p:txBody>
      </p:sp>
    </p:spTree>
    <p:extLst>
      <p:ext uri="{BB962C8B-B14F-4D97-AF65-F5344CB8AC3E}">
        <p14:creationId xmlns:p14="http://schemas.microsoft.com/office/powerpoint/2010/main" val="1524501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if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What if we could write a program like this: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000" b="1" dirty="0" err="1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BankAccount</a:t>
            </a:r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000" b="1" dirty="0" err="1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nickAccount</a:t>
            </a:r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= new </a:t>
            </a:r>
            <a:r>
              <a:rPr lang="en-US" sz="2000" b="1" dirty="0" err="1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BankAccount</a:t>
            </a:r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();</a:t>
            </a:r>
          </a:p>
          <a:p>
            <a:pPr marL="0" indent="0">
              <a:buNone/>
            </a:pPr>
            <a:r>
              <a:rPr lang="en-US" sz="2000" b="1" dirty="0" err="1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nickAccount.setName</a:t>
            </a:r>
            <a:r>
              <a:rPr lang="en-US" sz="2000" b="1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(“Nick”);</a:t>
            </a:r>
          </a:p>
          <a:p>
            <a:pPr marL="0" indent="0">
              <a:buNone/>
            </a:pPr>
            <a:r>
              <a:rPr lang="en-US" sz="2000" b="1" dirty="0" err="1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nickAccount.deposit</a:t>
            </a:r>
            <a:r>
              <a:rPr lang="en-US" sz="2000" b="1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(50);</a:t>
            </a:r>
          </a:p>
          <a:p>
            <a:pPr marL="0" indent="0">
              <a:buNone/>
            </a:pPr>
            <a:r>
              <a:rPr lang="en-US" sz="2000" b="1" dirty="0" err="1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000" b="1" dirty="0" err="1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nickAccount</a:t>
            </a:r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pPr marL="0" indent="0">
              <a:buNone/>
            </a:pPr>
            <a:endParaRPr lang="en-US" sz="2000" b="1" dirty="0">
              <a:solidFill>
                <a:schemeClr val="bg1">
                  <a:lumMod val="75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2000" b="1" dirty="0" err="1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BankAccount</a:t>
            </a:r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000" b="1" dirty="0" err="1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rishiAccount</a:t>
            </a:r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= new </a:t>
            </a:r>
            <a:r>
              <a:rPr lang="en-US" sz="2000" b="1" dirty="0" err="1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BankAccount</a:t>
            </a:r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();</a:t>
            </a:r>
          </a:p>
          <a:p>
            <a:pPr marL="0" indent="0">
              <a:buNone/>
            </a:pPr>
            <a:r>
              <a:rPr lang="en-US" sz="2000" b="1" dirty="0" err="1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rishiAccount.setName</a:t>
            </a:r>
            <a:r>
              <a:rPr lang="en-US" sz="2000" b="1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(“Rishi”);</a:t>
            </a:r>
          </a:p>
          <a:p>
            <a:pPr marL="0" indent="0">
              <a:buNone/>
            </a:pPr>
            <a:r>
              <a:rPr lang="en-US" sz="2000" b="1" dirty="0" err="1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rishiAccount.deposit</a:t>
            </a:r>
            <a:r>
              <a:rPr lang="en-US" sz="2000" b="1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(50);</a:t>
            </a:r>
          </a:p>
          <a:p>
            <a:pPr marL="0" indent="0">
              <a:buNone/>
            </a:pPr>
            <a:r>
              <a:rPr lang="en-US" sz="2000" b="1" dirty="0" err="1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boolean</a:t>
            </a:r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success = </a:t>
            </a:r>
            <a:r>
              <a:rPr lang="en-US" sz="2000" b="1" dirty="0" err="1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rishiAccount.withdraw</a:t>
            </a:r>
            <a:r>
              <a:rPr lang="en-US" sz="2000" b="1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(10);</a:t>
            </a:r>
          </a:p>
          <a:p>
            <a:pPr marL="0" indent="0">
              <a:buNone/>
            </a:pPr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if (success) {</a:t>
            </a:r>
          </a:p>
          <a:p>
            <a:pPr marL="0" indent="0">
              <a:buNone/>
            </a:pPr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000" b="1" dirty="0" err="1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(“Rishi withdrew $10.”);</a:t>
            </a:r>
          </a:p>
          <a:p>
            <a:pPr marL="0" indent="0">
              <a:buNone/>
            </a:pPr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}</a:t>
            </a:r>
            <a:endParaRPr lang="en-US" sz="2000" dirty="0">
              <a:solidFill>
                <a:schemeClr val="bg1">
                  <a:lumMod val="75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6853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</a:t>
            </a:r>
            <a:r>
              <a:rPr lang="en-US" dirty="0" err="1" smtClean="0"/>
              <a:t>BankAccount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143000"/>
            <a:ext cx="8839200" cy="5334000"/>
          </a:xfrm>
        </p:spPr>
        <p:txBody>
          <a:bodyPr/>
          <a:lstStyle/>
          <a:p>
            <a:pPr marL="0" indent="0">
              <a:buNone/>
            </a:pPr>
            <a:r>
              <a:rPr lang="en-US" sz="18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public</a:t>
            </a:r>
            <a:r>
              <a:rPr lang="en-US" sz="1800" b="1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8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class</a:t>
            </a:r>
            <a:r>
              <a:rPr lang="en-US" sz="1800" b="1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800" b="1" dirty="0" err="1" smtClean="0">
                <a:latin typeface="Courier" charset="0"/>
                <a:ea typeface="Courier" charset="0"/>
                <a:cs typeface="Courier" charset="0"/>
              </a:rPr>
              <a:t>BankAccount</a:t>
            </a:r>
            <a:r>
              <a:rPr lang="en-US" sz="1800" b="1" dirty="0" smtClean="0">
                <a:latin typeface="Courier" charset="0"/>
                <a:ea typeface="Courier" charset="0"/>
                <a:cs typeface="Courier" charset="0"/>
              </a:rPr>
              <a:t> {</a:t>
            </a:r>
          </a:p>
          <a:p>
            <a:pPr marL="0" indent="0">
              <a:buNone/>
            </a:pPr>
            <a:r>
              <a:rPr lang="en-US" sz="1800" b="1" dirty="0" smtClean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1800" b="1" dirty="0" smtClean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// Step 1: the data inside a </a:t>
            </a:r>
            <a:r>
              <a:rPr lang="en-US" sz="1800" b="1" dirty="0" err="1" smtClean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BankAccount</a:t>
            </a:r>
            <a:endParaRPr lang="en-US" sz="1800" b="1" dirty="0" smtClean="0">
              <a:solidFill>
                <a:srgbClr val="00B050"/>
              </a:solidFill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1800" b="1" dirty="0" smtClean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18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private</a:t>
            </a:r>
            <a:r>
              <a:rPr lang="en-US" sz="1800" b="1" dirty="0" smtClean="0">
                <a:latin typeface="Courier" charset="0"/>
                <a:ea typeface="Courier" charset="0"/>
                <a:cs typeface="Courier" charset="0"/>
              </a:rPr>
              <a:t> String name;</a:t>
            </a:r>
          </a:p>
          <a:p>
            <a:pPr marL="0" indent="0">
              <a:buNone/>
            </a:pPr>
            <a:r>
              <a:rPr lang="en-US" sz="1800" b="1" dirty="0" smtClean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18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private</a:t>
            </a:r>
            <a:r>
              <a:rPr lang="en-US" sz="1800" b="1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8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double </a:t>
            </a:r>
            <a:r>
              <a:rPr lang="en-US" sz="1800" b="1" dirty="0" smtClean="0">
                <a:latin typeface="Courier" charset="0"/>
                <a:ea typeface="Courier" charset="0"/>
                <a:cs typeface="Courier" charset="0"/>
              </a:rPr>
              <a:t>balance;</a:t>
            </a:r>
          </a:p>
          <a:p>
            <a:pPr marL="0" indent="0">
              <a:buNone/>
            </a:pPr>
            <a:endParaRPr lang="en-US" sz="1800" b="1" dirty="0" smtClean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1800" b="1" dirty="0" smtClean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1800" b="1" dirty="0" smtClean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// Step 2: the things a </a:t>
            </a:r>
            <a:r>
              <a:rPr lang="en-US" sz="1800" b="1" dirty="0" err="1" smtClean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BankAccount</a:t>
            </a:r>
            <a:r>
              <a:rPr lang="en-US" sz="1800" b="1" dirty="0" smtClean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 can do</a:t>
            </a:r>
          </a:p>
          <a:p>
            <a:pPr marL="0" indent="0">
              <a:buNone/>
            </a:pPr>
            <a:r>
              <a:rPr lang="en-US" sz="1800" b="1" dirty="0" smtClean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18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public</a:t>
            </a:r>
            <a:r>
              <a:rPr lang="en-US" sz="1800" b="1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8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void</a:t>
            </a:r>
            <a:r>
              <a:rPr lang="en-US" sz="1800" b="1" dirty="0" smtClean="0">
                <a:latin typeface="Courier" charset="0"/>
                <a:ea typeface="Courier" charset="0"/>
                <a:cs typeface="Courier" charset="0"/>
              </a:rPr>
              <a:t> deposit(</a:t>
            </a:r>
            <a:r>
              <a:rPr lang="en-US" sz="18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double</a:t>
            </a:r>
            <a:r>
              <a:rPr lang="en-US" sz="1800" b="1" dirty="0" smtClean="0">
                <a:latin typeface="Courier" charset="0"/>
                <a:ea typeface="Courier" charset="0"/>
                <a:cs typeface="Courier" charset="0"/>
              </a:rPr>
              <a:t> amount) {</a:t>
            </a:r>
          </a:p>
          <a:p>
            <a:pPr marL="0" indent="0">
              <a:buNone/>
            </a:pPr>
            <a:r>
              <a:rPr lang="en-US" sz="1800" b="1" dirty="0" smtClean="0">
                <a:latin typeface="Courier" charset="0"/>
                <a:ea typeface="Courier" charset="0"/>
                <a:cs typeface="Courier" charset="0"/>
              </a:rPr>
              <a:t>		balance += amount;</a:t>
            </a:r>
          </a:p>
          <a:p>
            <a:pPr marL="0" indent="0">
              <a:buNone/>
            </a:pPr>
            <a:r>
              <a:rPr lang="en-US" sz="1800" b="1" dirty="0" smtClean="0">
                <a:latin typeface="Courier" charset="0"/>
                <a:ea typeface="Courier" charset="0"/>
                <a:cs typeface="Courier" charset="0"/>
              </a:rPr>
              <a:t>	}</a:t>
            </a:r>
          </a:p>
          <a:p>
            <a:pPr marL="0" indent="0">
              <a:buNone/>
            </a:pPr>
            <a:endParaRPr lang="en-US" sz="400" b="1" dirty="0" smtClean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1800" b="1" dirty="0" smtClean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18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public</a:t>
            </a:r>
            <a:r>
              <a:rPr lang="en-US" sz="1800" b="1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800" b="1" dirty="0" err="1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boolean</a:t>
            </a:r>
            <a:r>
              <a:rPr lang="en-US" sz="18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800" b="1" dirty="0" smtClean="0">
                <a:latin typeface="Courier" charset="0"/>
                <a:ea typeface="Courier" charset="0"/>
                <a:cs typeface="Courier" charset="0"/>
              </a:rPr>
              <a:t>withdraw(</a:t>
            </a:r>
            <a:r>
              <a:rPr lang="en-US" sz="18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double</a:t>
            </a:r>
            <a:r>
              <a:rPr lang="en-US" sz="1800" b="1" dirty="0" smtClean="0">
                <a:latin typeface="Courier" charset="0"/>
                <a:ea typeface="Courier" charset="0"/>
                <a:cs typeface="Courier" charset="0"/>
              </a:rPr>
              <a:t> amount) {</a:t>
            </a:r>
          </a:p>
          <a:p>
            <a:pPr marL="0" indent="0">
              <a:buNone/>
            </a:pPr>
            <a:r>
              <a:rPr lang="en-US" sz="1800" b="1" dirty="0" smtClean="0"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sz="18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if</a:t>
            </a:r>
            <a:r>
              <a:rPr lang="en-US" sz="1800" b="1" dirty="0" smtClean="0">
                <a:latin typeface="Courier" charset="0"/>
                <a:ea typeface="Courier" charset="0"/>
                <a:cs typeface="Courier" charset="0"/>
              </a:rPr>
              <a:t> (balance &gt;= amount) {</a:t>
            </a:r>
          </a:p>
          <a:p>
            <a:pPr marL="0" indent="0">
              <a:buNone/>
            </a:pPr>
            <a:r>
              <a:rPr lang="en-US" sz="1800" b="1" dirty="0" smtClean="0">
                <a:latin typeface="Courier" charset="0"/>
                <a:ea typeface="Courier" charset="0"/>
                <a:cs typeface="Courier" charset="0"/>
              </a:rPr>
              <a:t>			balance -= amount;</a:t>
            </a:r>
          </a:p>
          <a:p>
            <a:pPr marL="0" indent="0">
              <a:buNone/>
            </a:pPr>
            <a:r>
              <a:rPr lang="en-US" sz="1800" b="1" dirty="0" smtClean="0">
                <a:latin typeface="Courier" charset="0"/>
                <a:ea typeface="Courier" charset="0"/>
                <a:cs typeface="Courier" charset="0"/>
              </a:rPr>
              <a:t>			</a:t>
            </a:r>
            <a:r>
              <a:rPr lang="en-US" sz="18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return</a:t>
            </a:r>
            <a:r>
              <a:rPr lang="en-US" sz="1800" b="1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8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true</a:t>
            </a:r>
            <a:r>
              <a:rPr lang="en-US" sz="1800" b="1" dirty="0" smtClean="0"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pPr marL="0" indent="0">
              <a:buNone/>
            </a:pPr>
            <a:r>
              <a:rPr lang="en-US" sz="1800" b="1" dirty="0" smtClean="0">
                <a:latin typeface="Courier" charset="0"/>
                <a:ea typeface="Courier" charset="0"/>
                <a:cs typeface="Courier" charset="0"/>
              </a:rPr>
              <a:t>		}</a:t>
            </a:r>
          </a:p>
          <a:p>
            <a:pPr marL="0" indent="0">
              <a:buNone/>
            </a:pPr>
            <a:r>
              <a:rPr lang="en-US" sz="1800" b="1" dirty="0" smtClean="0"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sz="18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return false</a:t>
            </a:r>
            <a:r>
              <a:rPr lang="en-US" sz="1800" b="1" dirty="0" smtClean="0"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pPr marL="0" indent="0">
              <a:buNone/>
            </a:pPr>
            <a:r>
              <a:rPr lang="en-US" sz="1800" b="1" dirty="0" smtClean="0">
                <a:latin typeface="Courier" charset="0"/>
                <a:ea typeface="Courier" charset="0"/>
                <a:cs typeface="Courier" charset="0"/>
              </a:rPr>
              <a:t>	}</a:t>
            </a:r>
          </a:p>
          <a:p>
            <a:pPr marL="0" indent="0">
              <a:buNone/>
            </a:pPr>
            <a:r>
              <a:rPr lang="en-US" sz="1800" b="1" dirty="0" smtClean="0">
                <a:latin typeface="Courier" charset="0"/>
                <a:ea typeface="Courier" charset="0"/>
                <a:cs typeface="Courier" charset="0"/>
              </a:rPr>
              <a:t>}</a:t>
            </a:r>
            <a:endParaRPr lang="en-US" sz="1800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4703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73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 smtClean="0"/>
              <a:t>Defining Methods In Classes</a:t>
            </a:r>
            <a:endParaRPr lang="en-US" altLang="x-none" dirty="0"/>
          </a:p>
        </p:txBody>
      </p:sp>
      <p:sp>
        <p:nvSpPr>
          <p:cNvPr id="14673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altLang="x-none" dirty="0" smtClean="0"/>
              <a:t>Methods defined in classes can be called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b="1" dirty="0" smtClean="0"/>
              <a:t>on an instance of that class</a:t>
            </a:r>
            <a:r>
              <a:rPr lang="en-US" altLang="x-none" dirty="0" smtClean="0"/>
              <a:t>.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altLang="x-none" b="1" dirty="0"/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dirty="0" smtClean="0"/>
              <a:t>When one of these methods executes,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dirty="0" smtClean="0"/>
              <a:t>it can reference </a:t>
            </a:r>
            <a:r>
              <a:rPr lang="en-US" altLang="x-none" b="1" dirty="0" smtClean="0"/>
              <a:t>that object’s copy</a:t>
            </a:r>
            <a:r>
              <a:rPr lang="en-US" altLang="x-none" dirty="0" smtClean="0"/>
              <a:t> of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dirty="0" smtClean="0"/>
              <a:t>instance variables.</a:t>
            </a:r>
            <a:endParaRPr lang="en-US" altLang="x-none" sz="2000" dirty="0" smtClean="0">
              <a:latin typeface="Consolas" charset="0"/>
            </a:endParaRPr>
          </a:p>
          <a:p>
            <a:pPr lvl="1">
              <a:lnSpc>
                <a:spcPct val="80000"/>
              </a:lnSpc>
              <a:buFontTx/>
              <a:buNone/>
            </a:pPr>
            <a:endParaRPr lang="en-US" altLang="x-none" sz="2000" dirty="0">
              <a:latin typeface="Consolas" charset="0"/>
            </a:endParaRP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x-none" sz="2000" b="1" dirty="0">
                <a:latin typeface="Consolas" charset="0"/>
              </a:rPr>
              <a:t>ba1.deposit(0.20);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x-none" sz="2000" b="1" dirty="0">
                <a:latin typeface="Consolas" charset="0"/>
              </a:rPr>
              <a:t>ba2.deposit(1000.00</a:t>
            </a:r>
            <a:r>
              <a:rPr lang="en-US" altLang="x-none" sz="2000" b="1" dirty="0" smtClean="0">
                <a:latin typeface="Consolas" charset="0"/>
              </a:rPr>
              <a:t>);</a:t>
            </a:r>
            <a:endParaRPr lang="en-US" altLang="x-none" sz="2000" dirty="0" smtClean="0">
              <a:latin typeface="Consolas" charset="0"/>
            </a:endParaRPr>
          </a:p>
          <a:p>
            <a:pPr>
              <a:lnSpc>
                <a:spcPct val="80000"/>
              </a:lnSpc>
              <a:buFontTx/>
              <a:buNone/>
            </a:pPr>
            <a:endParaRPr lang="en-US" altLang="x-none" dirty="0" smtClean="0"/>
          </a:p>
          <a:p>
            <a:pPr>
              <a:lnSpc>
                <a:spcPct val="80000"/>
              </a:lnSpc>
              <a:buFontTx/>
              <a:buNone/>
            </a:pPr>
            <a:endParaRPr lang="en-US" altLang="x-none" dirty="0"/>
          </a:p>
          <a:p>
            <a:pPr>
              <a:lnSpc>
                <a:spcPct val="80000"/>
              </a:lnSpc>
              <a:buFontTx/>
              <a:buNone/>
            </a:pPr>
            <a:endParaRPr lang="en-US" altLang="x-none" dirty="0" smtClean="0"/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dirty="0" smtClean="0"/>
              <a:t>This means calling one of these methods on different objects has 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i="1" dirty="0" smtClean="0"/>
              <a:t>different effects.</a:t>
            </a:r>
            <a:endParaRPr lang="en-US" altLang="x-none" dirty="0"/>
          </a:p>
          <a:p>
            <a:pPr>
              <a:lnSpc>
                <a:spcPct val="80000"/>
              </a:lnSpc>
              <a:buFontTx/>
              <a:buNone/>
            </a:pPr>
            <a:endParaRPr lang="en-US" altLang="x-none" b="1" dirty="0">
              <a:latin typeface="Consolas" charset="0"/>
            </a:endParaRPr>
          </a:p>
        </p:txBody>
      </p:sp>
      <p:sp>
        <p:nvSpPr>
          <p:cNvPr id="1467397" name="Text Box 5"/>
          <p:cNvSpPr txBox="1">
            <a:spLocks noChangeArrowheads="1"/>
          </p:cNvSpPr>
          <p:nvPr/>
        </p:nvSpPr>
        <p:spPr bwMode="auto">
          <a:xfrm>
            <a:off x="5943600" y="1600200"/>
            <a:ext cx="2895600" cy="1420813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x-none" sz="1800">
                <a:latin typeface="Consolas" charset="0"/>
              </a:rPr>
              <a:t>name    = "Marty"</a:t>
            </a:r>
          </a:p>
          <a:p>
            <a:r>
              <a:rPr lang="en-US" altLang="x-none" sz="1800">
                <a:latin typeface="Consolas" charset="0"/>
              </a:rPr>
              <a:t>balance = 1.</a:t>
            </a:r>
            <a:r>
              <a:rPr lang="en-US" altLang="x-none" sz="1800" b="1" u="sng">
                <a:solidFill>
                  <a:schemeClr val="accent2"/>
                </a:solidFill>
                <a:latin typeface="Consolas" charset="0"/>
              </a:rPr>
              <a:t>4</a:t>
            </a:r>
            <a:r>
              <a:rPr lang="en-US" altLang="x-none" sz="1800">
                <a:latin typeface="Consolas" charset="0"/>
              </a:rPr>
              <a:t>5</a:t>
            </a:r>
          </a:p>
          <a:p>
            <a:endParaRPr lang="en-US" altLang="x-none" sz="800">
              <a:latin typeface="Consolas" charset="0"/>
            </a:endParaRPr>
          </a:p>
          <a:p>
            <a:r>
              <a:rPr lang="en-US" altLang="x-none" sz="1400" b="1">
                <a:latin typeface="Consolas" charset="0"/>
              </a:rPr>
              <a:t>deposit</a:t>
            </a:r>
            <a:r>
              <a:rPr lang="en-US" altLang="x-none" sz="1400">
                <a:latin typeface="Consolas" charset="0"/>
              </a:rPr>
              <a:t>(amount) {</a:t>
            </a:r>
          </a:p>
          <a:p>
            <a:r>
              <a:rPr lang="en-US" altLang="x-none" sz="1400">
                <a:latin typeface="Consolas" charset="0"/>
              </a:rPr>
              <a:t>    balance += amount;</a:t>
            </a:r>
          </a:p>
          <a:p>
            <a:r>
              <a:rPr lang="en-US" altLang="x-none" sz="1400">
                <a:latin typeface="Consolas" charset="0"/>
              </a:rPr>
              <a:t>}</a:t>
            </a:r>
          </a:p>
        </p:txBody>
      </p:sp>
      <p:sp>
        <p:nvSpPr>
          <p:cNvPr id="1467399" name="Text Box 7"/>
          <p:cNvSpPr txBox="1">
            <a:spLocks noChangeArrowheads="1"/>
          </p:cNvSpPr>
          <p:nvPr/>
        </p:nvSpPr>
        <p:spPr bwMode="auto">
          <a:xfrm>
            <a:off x="5943600" y="3567113"/>
            <a:ext cx="2895600" cy="1420812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x-none" sz="1800" dirty="0">
                <a:latin typeface="Consolas" charset="0"/>
              </a:rPr>
              <a:t>name    = "Mehran"</a:t>
            </a:r>
          </a:p>
          <a:p>
            <a:r>
              <a:rPr lang="en-US" altLang="x-none" sz="1800" dirty="0">
                <a:latin typeface="Consolas" charset="0"/>
              </a:rPr>
              <a:t>balance = 90</a:t>
            </a:r>
            <a:r>
              <a:rPr lang="en-US" altLang="x-none" sz="1800" b="1" u="sng" dirty="0">
                <a:solidFill>
                  <a:schemeClr val="accent2"/>
                </a:solidFill>
                <a:latin typeface="Consolas" charset="0"/>
              </a:rPr>
              <a:t>1</a:t>
            </a:r>
            <a:r>
              <a:rPr lang="en-US" altLang="x-none" sz="1800" dirty="0">
                <a:latin typeface="Consolas" charset="0"/>
              </a:rPr>
              <a:t>000.00</a:t>
            </a:r>
          </a:p>
          <a:p>
            <a:endParaRPr lang="en-US" altLang="x-none" sz="800" dirty="0">
              <a:latin typeface="Consolas" charset="0"/>
            </a:endParaRPr>
          </a:p>
          <a:p>
            <a:r>
              <a:rPr lang="en-US" altLang="x-none" sz="1400" b="1" dirty="0">
                <a:latin typeface="Consolas" charset="0"/>
              </a:rPr>
              <a:t>deposit</a:t>
            </a:r>
            <a:r>
              <a:rPr lang="en-US" altLang="x-none" sz="1400" dirty="0">
                <a:latin typeface="Consolas" charset="0"/>
              </a:rPr>
              <a:t>(amount) {</a:t>
            </a:r>
          </a:p>
          <a:p>
            <a:r>
              <a:rPr lang="en-US" altLang="x-none" sz="1400" dirty="0">
                <a:latin typeface="Consolas" charset="0"/>
              </a:rPr>
              <a:t>    balance += amount;</a:t>
            </a:r>
          </a:p>
          <a:p>
            <a:r>
              <a:rPr lang="en-US" altLang="x-none" sz="1400" dirty="0">
                <a:latin typeface="Consolas" charset="0"/>
              </a:rPr>
              <a:t>}</a:t>
            </a:r>
          </a:p>
        </p:txBody>
      </p:sp>
      <p:sp>
        <p:nvSpPr>
          <p:cNvPr id="1467400" name="Text Box 8"/>
          <p:cNvSpPr txBox="1">
            <a:spLocks noChangeArrowheads="1"/>
          </p:cNvSpPr>
          <p:nvPr/>
        </p:nvSpPr>
        <p:spPr bwMode="auto">
          <a:xfrm>
            <a:off x="7010400" y="1233488"/>
            <a:ext cx="560388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x-none" sz="1800">
                <a:latin typeface="Consolas" charset="0"/>
              </a:rPr>
              <a:t>ba1</a:t>
            </a:r>
          </a:p>
        </p:txBody>
      </p:sp>
      <p:sp>
        <p:nvSpPr>
          <p:cNvPr id="1467401" name="Text Box 9"/>
          <p:cNvSpPr txBox="1">
            <a:spLocks noChangeArrowheads="1"/>
          </p:cNvSpPr>
          <p:nvPr/>
        </p:nvSpPr>
        <p:spPr bwMode="auto">
          <a:xfrm>
            <a:off x="7010400" y="3200400"/>
            <a:ext cx="56038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x-none" sz="1800">
                <a:latin typeface="Consolas" charset="0"/>
              </a:rPr>
              <a:t>ba2</a:t>
            </a:r>
          </a:p>
        </p:txBody>
      </p:sp>
      <p:sp>
        <p:nvSpPr>
          <p:cNvPr id="1467402" name="Freeform 10"/>
          <p:cNvSpPr>
            <a:spLocks/>
          </p:cNvSpPr>
          <p:nvPr/>
        </p:nvSpPr>
        <p:spPr bwMode="auto">
          <a:xfrm>
            <a:off x="3200401" y="2590800"/>
            <a:ext cx="2667000" cy="1325563"/>
          </a:xfrm>
          <a:custGeom>
            <a:avLst/>
            <a:gdLst>
              <a:gd name="T0" fmla="*/ 0 w 1711"/>
              <a:gd name="T1" fmla="*/ 835 h 835"/>
              <a:gd name="T2" fmla="*/ 1114 w 1711"/>
              <a:gd name="T3" fmla="*/ 651 h 835"/>
              <a:gd name="T4" fmla="*/ 1711 w 1711"/>
              <a:gd name="T5" fmla="*/ 0 h 8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711" h="835">
                <a:moveTo>
                  <a:pt x="0" y="835"/>
                </a:moveTo>
                <a:lnTo>
                  <a:pt x="1114" y="651"/>
                </a:lnTo>
                <a:lnTo>
                  <a:pt x="1711" y="0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67403" name="Line 11"/>
          <p:cNvSpPr>
            <a:spLocks noChangeShapeType="1"/>
          </p:cNvSpPr>
          <p:nvPr/>
        </p:nvSpPr>
        <p:spPr bwMode="auto">
          <a:xfrm>
            <a:off x="3581400" y="4267200"/>
            <a:ext cx="228600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09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73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7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7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7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739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7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7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7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739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739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67397" grpId="0" animBg="1"/>
      <p:bldP spid="1467399" grpId="0" animBg="1"/>
      <p:bldP spid="1467400" grpId="0"/>
      <p:bldP spid="1467401" grpId="0"/>
      <p:bldP spid="1467402" grpId="0" animBg="1"/>
      <p:bldP spid="146740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04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 smtClean="0"/>
              <a:t>Getters and Setters</a:t>
            </a:r>
            <a:endParaRPr lang="en-US" altLang="x-none" dirty="0"/>
          </a:p>
        </p:txBody>
      </p:sp>
      <p:sp>
        <p:nvSpPr>
          <p:cNvPr id="14704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1143000"/>
            <a:ext cx="8839200" cy="5334000"/>
          </a:xfrm>
        </p:spPr>
        <p:txBody>
          <a:bodyPr/>
          <a:lstStyle/>
          <a:p>
            <a:pPr marL="0" indent="0">
              <a:buNone/>
            </a:pPr>
            <a:r>
              <a:rPr lang="en-US" altLang="x-none" dirty="0" smtClean="0"/>
              <a:t>Instance variables in a class should </a:t>
            </a:r>
            <a:r>
              <a:rPr lang="en-US" altLang="x-none" i="1" dirty="0" smtClean="0"/>
              <a:t>always be private</a:t>
            </a:r>
            <a:r>
              <a:rPr lang="en-US" altLang="x-none" dirty="0" smtClean="0"/>
              <a:t>.  This is so only the object itself can modify them, and no-one else.</a:t>
            </a:r>
          </a:p>
          <a:p>
            <a:pPr marL="0" indent="0">
              <a:buNone/>
            </a:pPr>
            <a:endParaRPr lang="en-US" altLang="x-none" dirty="0" smtClean="0"/>
          </a:p>
          <a:p>
            <a:pPr marL="0" indent="0">
              <a:buNone/>
            </a:pPr>
            <a:r>
              <a:rPr lang="en-US" altLang="x-none" dirty="0" smtClean="0"/>
              <a:t>To allow the client to reference them, we define public methods in the class that </a:t>
            </a:r>
            <a:r>
              <a:rPr lang="en-US" altLang="x-none" b="1" dirty="0" smtClean="0"/>
              <a:t>set</a:t>
            </a:r>
            <a:r>
              <a:rPr lang="en-US" altLang="x-none" dirty="0" smtClean="0"/>
              <a:t> an instance variable’s value and </a:t>
            </a:r>
            <a:r>
              <a:rPr lang="en-US" altLang="x-none" b="1" dirty="0" smtClean="0"/>
              <a:t>get</a:t>
            </a:r>
            <a:r>
              <a:rPr lang="en-US" altLang="x-none" dirty="0" smtClean="0"/>
              <a:t> (return) an instance variable’s value. </a:t>
            </a:r>
            <a:r>
              <a:rPr lang="en-US" altLang="x-none" dirty="0"/>
              <a:t>These are </a:t>
            </a:r>
            <a:r>
              <a:rPr lang="en-US" altLang="x-none" dirty="0" smtClean="0"/>
              <a:t>commonly known </a:t>
            </a:r>
            <a:r>
              <a:rPr lang="en-US" altLang="x-none" dirty="0"/>
              <a:t>as </a:t>
            </a:r>
            <a:r>
              <a:rPr lang="en-US" altLang="x-none" b="1" dirty="0"/>
              <a:t>getters</a:t>
            </a:r>
            <a:r>
              <a:rPr lang="en-US" altLang="x-none" dirty="0"/>
              <a:t> and </a:t>
            </a:r>
            <a:r>
              <a:rPr lang="en-US" altLang="x-none" b="1" dirty="0"/>
              <a:t>setters</a:t>
            </a:r>
            <a:r>
              <a:rPr lang="en-US" altLang="x-none" dirty="0" smtClean="0"/>
              <a:t>.</a:t>
            </a:r>
          </a:p>
          <a:p>
            <a:pPr marL="0" indent="0">
              <a:buNone/>
            </a:pPr>
            <a:endParaRPr lang="en-US" altLang="x-none" dirty="0"/>
          </a:p>
          <a:p>
            <a:pPr marL="0" indent="0">
              <a:buNone/>
            </a:pPr>
            <a:r>
              <a:rPr lang="en-US" altLang="x-none" b="1" dirty="0" err="1" smtClean="0">
                <a:latin typeface="Courier" charset="0"/>
                <a:ea typeface="Courier" charset="0"/>
                <a:cs typeface="Courier" charset="0"/>
              </a:rPr>
              <a:t>account.setName</a:t>
            </a:r>
            <a:r>
              <a:rPr lang="en-US" altLang="x-none" b="1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altLang="x-none" b="1" dirty="0" smtClean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“Nick”</a:t>
            </a:r>
            <a:r>
              <a:rPr lang="en-US" altLang="x-none" b="1" dirty="0" smtClean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pPr marL="0" indent="0">
              <a:buNone/>
            </a:pPr>
            <a:r>
              <a:rPr lang="en-US" altLang="x-none" b="1" dirty="0" smtClean="0">
                <a:latin typeface="Courier" charset="0"/>
                <a:ea typeface="Courier" charset="0"/>
                <a:cs typeface="Courier" charset="0"/>
              </a:rPr>
              <a:t>String </a:t>
            </a:r>
            <a:r>
              <a:rPr lang="en-US" altLang="x-none" b="1" dirty="0" err="1" smtClean="0">
                <a:latin typeface="Courier" charset="0"/>
                <a:ea typeface="Courier" charset="0"/>
                <a:cs typeface="Courier" charset="0"/>
              </a:rPr>
              <a:t>accountName</a:t>
            </a:r>
            <a:r>
              <a:rPr lang="en-US" altLang="x-none" b="1" dirty="0" smtClean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altLang="x-none" b="1" dirty="0" err="1" smtClean="0">
                <a:latin typeface="Courier" charset="0"/>
                <a:ea typeface="Courier" charset="0"/>
                <a:cs typeface="Courier" charset="0"/>
              </a:rPr>
              <a:t>account.getName</a:t>
            </a:r>
            <a:r>
              <a:rPr lang="en-US" altLang="x-none" b="1" dirty="0" smtClean="0">
                <a:latin typeface="Courier" charset="0"/>
                <a:ea typeface="Courier" charset="0"/>
                <a:cs typeface="Courier" charset="0"/>
              </a:rPr>
              <a:t>();</a:t>
            </a:r>
          </a:p>
          <a:p>
            <a:pPr marL="0" indent="0">
              <a:buNone/>
            </a:pPr>
            <a:endParaRPr lang="en-US" altLang="x-none" dirty="0"/>
          </a:p>
          <a:p>
            <a:pPr marL="0" indent="0">
              <a:buNone/>
            </a:pPr>
            <a:r>
              <a:rPr lang="en-US" altLang="x-none" dirty="0" smtClean="0"/>
              <a:t>Getters and setters prevent instance variables from being tampered with.</a:t>
            </a:r>
            <a:endParaRPr lang="en-US" altLang="x-none" dirty="0"/>
          </a:p>
        </p:txBody>
      </p:sp>
    </p:spTree>
    <p:extLst>
      <p:ext uri="{BB962C8B-B14F-4D97-AF65-F5344CB8AC3E}">
        <p14:creationId xmlns:p14="http://schemas.microsoft.com/office/powerpoint/2010/main" val="572185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04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04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04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04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 for today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 smtClean="0"/>
              <a:t>Recap: </a:t>
            </a:r>
            <a:r>
              <a:rPr lang="en-US" sz="3600" dirty="0" err="1" smtClean="0"/>
              <a:t>HashMaps</a:t>
            </a:r>
            <a:r>
              <a:rPr lang="en-US" sz="3600" dirty="0" smtClean="0"/>
              <a:t> + What’s Trending</a:t>
            </a:r>
          </a:p>
          <a:p>
            <a:r>
              <a:rPr lang="en-US" sz="3600" dirty="0" smtClean="0"/>
              <a:t>Classes</a:t>
            </a:r>
          </a:p>
          <a:p>
            <a:r>
              <a:rPr lang="en-US" sz="3600" dirty="0" smtClean="0"/>
              <a:t>Practice: Employee</a:t>
            </a:r>
          </a:p>
          <a:p>
            <a:r>
              <a:rPr lang="en-US" sz="3600" dirty="0" err="1" smtClean="0"/>
              <a:t>toString</a:t>
            </a:r>
            <a:endParaRPr lang="en-US" sz="3600" dirty="0" smtClean="0"/>
          </a:p>
          <a:p>
            <a:r>
              <a:rPr lang="en-US" sz="3600" dirty="0" smtClean="0"/>
              <a:t>Reca</a:t>
            </a:r>
            <a:r>
              <a:rPr lang="en-US" sz="3600" dirty="0"/>
              <a:t>p</a:t>
            </a:r>
            <a:endParaRPr lang="en-US" sz="3600" dirty="0" smtClean="0"/>
          </a:p>
        </p:txBody>
      </p:sp>
    </p:spTree>
    <p:extLst>
      <p:ext uri="{BB962C8B-B14F-4D97-AF65-F5344CB8AC3E}">
        <p14:creationId xmlns:p14="http://schemas.microsoft.com/office/powerpoint/2010/main" val="18894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5"/>
    </mc:Choice>
    <mc:Fallback xmlns="">
      <p:transition spd="slow" advTm="405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</a:t>
            </a:r>
            <a:r>
              <a:rPr lang="en-US" dirty="0" err="1" smtClean="0"/>
              <a:t>BankAccount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143000"/>
            <a:ext cx="8839200" cy="5334000"/>
          </a:xfrm>
        </p:spPr>
        <p:txBody>
          <a:bodyPr/>
          <a:lstStyle/>
          <a:p>
            <a:pPr marL="0" indent="0">
              <a:buNone/>
            </a:pPr>
            <a:r>
              <a:rPr lang="en-US" sz="19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public</a:t>
            </a:r>
            <a:r>
              <a:rPr lang="en-US" sz="1900" b="1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9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class</a:t>
            </a:r>
            <a:r>
              <a:rPr lang="en-US" sz="1900" b="1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900" b="1" dirty="0" err="1" smtClean="0">
                <a:latin typeface="Courier" charset="0"/>
                <a:ea typeface="Courier" charset="0"/>
                <a:cs typeface="Courier" charset="0"/>
              </a:rPr>
              <a:t>BankAccount</a:t>
            </a:r>
            <a:r>
              <a:rPr lang="en-US" sz="1900" b="1" dirty="0" smtClean="0">
                <a:latin typeface="Courier" charset="0"/>
                <a:ea typeface="Courier" charset="0"/>
                <a:cs typeface="Courier" charset="0"/>
              </a:rPr>
              <a:t> {</a:t>
            </a:r>
            <a:endParaRPr lang="en-US" sz="1900" b="1" dirty="0" smtClean="0">
              <a:solidFill>
                <a:srgbClr val="00B050"/>
              </a:solidFill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1900" b="1" dirty="0" smtClean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19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private</a:t>
            </a:r>
            <a:r>
              <a:rPr lang="en-US" sz="1900" b="1" dirty="0" smtClean="0">
                <a:latin typeface="Courier" charset="0"/>
                <a:ea typeface="Courier" charset="0"/>
                <a:cs typeface="Courier" charset="0"/>
              </a:rPr>
              <a:t> String name;</a:t>
            </a:r>
          </a:p>
          <a:p>
            <a:pPr marL="0" indent="0">
              <a:buNone/>
            </a:pPr>
            <a:r>
              <a:rPr lang="en-US" sz="1900" b="1" dirty="0" smtClean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19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private</a:t>
            </a:r>
            <a:r>
              <a:rPr lang="en-US" sz="1900" b="1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9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double </a:t>
            </a:r>
            <a:r>
              <a:rPr lang="en-US" sz="1900" b="1" dirty="0" smtClean="0">
                <a:latin typeface="Courier" charset="0"/>
                <a:ea typeface="Courier" charset="0"/>
                <a:cs typeface="Courier" charset="0"/>
              </a:rPr>
              <a:t>balance;</a:t>
            </a:r>
          </a:p>
          <a:p>
            <a:pPr marL="0" indent="0">
              <a:buNone/>
            </a:pPr>
            <a:endParaRPr lang="en-US" sz="1900" b="1" dirty="0" smtClean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1900" b="1" dirty="0" smtClean="0">
                <a:latin typeface="Courier" charset="0"/>
                <a:ea typeface="Courier" charset="0"/>
                <a:cs typeface="Courier" charset="0"/>
              </a:rPr>
              <a:t>	...</a:t>
            </a:r>
            <a:endParaRPr lang="en-US" sz="1900" b="1" dirty="0" smtClean="0">
              <a:solidFill>
                <a:srgbClr val="00B050"/>
              </a:solidFill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1900" b="1" dirty="0" smtClean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19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public</a:t>
            </a:r>
            <a:r>
              <a:rPr lang="en-US" sz="1900" b="1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9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void</a:t>
            </a:r>
            <a:r>
              <a:rPr lang="en-US" sz="1900" b="1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900" b="1" dirty="0" err="1" smtClean="0">
                <a:latin typeface="Courier" charset="0"/>
                <a:ea typeface="Courier" charset="0"/>
                <a:cs typeface="Courier" charset="0"/>
              </a:rPr>
              <a:t>setName</a:t>
            </a:r>
            <a:r>
              <a:rPr lang="en-US" sz="1900" b="1" dirty="0" smtClean="0">
                <a:latin typeface="Courier" charset="0"/>
                <a:ea typeface="Courier" charset="0"/>
                <a:cs typeface="Courier" charset="0"/>
              </a:rPr>
              <a:t>(String </a:t>
            </a:r>
            <a:r>
              <a:rPr lang="en-US" sz="1900" b="1" dirty="0" err="1" smtClean="0">
                <a:latin typeface="Courier" charset="0"/>
                <a:ea typeface="Courier" charset="0"/>
                <a:cs typeface="Courier" charset="0"/>
              </a:rPr>
              <a:t>newName</a:t>
            </a:r>
            <a:r>
              <a:rPr lang="en-US" sz="1900" b="1" dirty="0" smtClean="0">
                <a:latin typeface="Courier" charset="0"/>
                <a:ea typeface="Courier" charset="0"/>
                <a:cs typeface="Courier" charset="0"/>
              </a:rPr>
              <a:t>) {</a:t>
            </a:r>
          </a:p>
          <a:p>
            <a:pPr marL="0" indent="0">
              <a:buNone/>
            </a:pPr>
            <a:r>
              <a:rPr lang="en-US" sz="1900" b="1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1900" b="1" dirty="0" smtClean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19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if</a:t>
            </a:r>
            <a:r>
              <a:rPr lang="en-US" sz="1900" b="1" dirty="0" smtClean="0">
                <a:latin typeface="Courier" charset="0"/>
                <a:ea typeface="Courier" charset="0"/>
                <a:cs typeface="Courier" charset="0"/>
              </a:rPr>
              <a:t> (</a:t>
            </a:r>
            <a:r>
              <a:rPr lang="en-US" sz="1900" b="1" dirty="0" err="1" smtClean="0">
                <a:latin typeface="Courier" charset="0"/>
                <a:ea typeface="Courier" charset="0"/>
                <a:cs typeface="Courier" charset="0"/>
              </a:rPr>
              <a:t>newName.length</a:t>
            </a:r>
            <a:r>
              <a:rPr lang="en-US" sz="1900" b="1" dirty="0" smtClean="0">
                <a:latin typeface="Courier" charset="0"/>
                <a:ea typeface="Courier" charset="0"/>
                <a:cs typeface="Courier" charset="0"/>
              </a:rPr>
              <a:t>() &gt; 0) {</a:t>
            </a:r>
          </a:p>
          <a:p>
            <a:pPr marL="0" indent="0">
              <a:buNone/>
            </a:pPr>
            <a:r>
              <a:rPr lang="en-US" sz="1900" b="1" dirty="0" smtClean="0">
                <a:latin typeface="Courier" charset="0"/>
                <a:ea typeface="Courier" charset="0"/>
                <a:cs typeface="Courier" charset="0"/>
              </a:rPr>
              <a:t>			name = </a:t>
            </a:r>
            <a:r>
              <a:rPr lang="en-US" sz="1900" b="1" dirty="0" err="1" smtClean="0">
                <a:latin typeface="Courier" charset="0"/>
                <a:ea typeface="Courier" charset="0"/>
                <a:cs typeface="Courier" charset="0"/>
              </a:rPr>
              <a:t>newName</a:t>
            </a:r>
            <a:r>
              <a:rPr lang="en-US" sz="1900" b="1" dirty="0" smtClean="0"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pPr marL="0" indent="0">
              <a:buNone/>
            </a:pPr>
            <a:r>
              <a:rPr lang="en-US" sz="1900" b="1" dirty="0" smtClean="0">
                <a:latin typeface="Courier" charset="0"/>
                <a:ea typeface="Courier" charset="0"/>
                <a:cs typeface="Courier" charset="0"/>
              </a:rPr>
              <a:t>		}</a:t>
            </a:r>
          </a:p>
          <a:p>
            <a:pPr marL="0" indent="0">
              <a:buNone/>
            </a:pPr>
            <a:r>
              <a:rPr lang="en-US" sz="1900" b="1" dirty="0" smtClean="0">
                <a:latin typeface="Courier" charset="0"/>
                <a:ea typeface="Courier" charset="0"/>
                <a:cs typeface="Courier" charset="0"/>
              </a:rPr>
              <a:t>	}</a:t>
            </a:r>
          </a:p>
          <a:p>
            <a:pPr marL="0" indent="0">
              <a:buNone/>
            </a:pPr>
            <a:endParaRPr lang="en-US" sz="1900" b="1" dirty="0" smtClean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1900" b="1" dirty="0" smtClean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19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public</a:t>
            </a:r>
            <a:r>
              <a:rPr lang="en-US" sz="1900" b="1" dirty="0" smtClean="0">
                <a:latin typeface="Courier" charset="0"/>
                <a:ea typeface="Courier" charset="0"/>
                <a:cs typeface="Courier" charset="0"/>
              </a:rPr>
              <a:t> String </a:t>
            </a:r>
            <a:r>
              <a:rPr lang="en-US" sz="1900" b="1" dirty="0" err="1" smtClean="0">
                <a:latin typeface="Courier" charset="0"/>
                <a:ea typeface="Courier" charset="0"/>
                <a:cs typeface="Courier" charset="0"/>
              </a:rPr>
              <a:t>getName</a:t>
            </a:r>
            <a:r>
              <a:rPr lang="en-US" sz="1900" b="1" dirty="0" smtClean="0">
                <a:latin typeface="Courier" charset="0"/>
                <a:ea typeface="Courier" charset="0"/>
                <a:cs typeface="Courier" charset="0"/>
              </a:rPr>
              <a:t>() {</a:t>
            </a:r>
          </a:p>
          <a:p>
            <a:pPr marL="0" indent="0">
              <a:buNone/>
            </a:pPr>
            <a:r>
              <a:rPr lang="en-US" sz="1900" b="1" dirty="0" smtClean="0"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sz="19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return</a:t>
            </a:r>
            <a:r>
              <a:rPr lang="en-US" sz="1900" b="1" dirty="0" smtClean="0">
                <a:latin typeface="Courier" charset="0"/>
                <a:ea typeface="Courier" charset="0"/>
                <a:cs typeface="Courier" charset="0"/>
              </a:rPr>
              <a:t> name;</a:t>
            </a:r>
            <a:endParaRPr lang="en-US" sz="1900" b="1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1900" b="1" dirty="0" smtClean="0">
                <a:latin typeface="Courier" charset="0"/>
                <a:ea typeface="Courier" charset="0"/>
                <a:cs typeface="Courier" charset="0"/>
              </a:rPr>
              <a:t>	}</a:t>
            </a:r>
          </a:p>
          <a:p>
            <a:pPr marL="0" indent="0">
              <a:buNone/>
            </a:pPr>
            <a:r>
              <a:rPr lang="en-US" sz="1900" b="1" dirty="0" smtClean="0">
                <a:latin typeface="Courier" charset="0"/>
                <a:ea typeface="Courier" charset="0"/>
                <a:cs typeface="Courier" charset="0"/>
              </a:rPr>
              <a:t>}</a:t>
            </a:r>
            <a:endParaRPr lang="en-US" sz="1900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766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 New Class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sz="3600" b="1" dirty="0" smtClean="0"/>
              <a:t>What information is inside this new variable type?</a:t>
            </a:r>
            <a:r>
              <a:rPr lang="en-US" sz="3600" dirty="0" smtClean="0"/>
              <a:t> These are its instance variables.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3600" b="1" dirty="0" smtClean="0"/>
              <a:t>What can this new variable type do?</a:t>
            </a:r>
            <a:r>
              <a:rPr lang="en-US" sz="3600" dirty="0" smtClean="0"/>
              <a:t>  These are its public methods.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3600" b="1" dirty="0" smtClean="0"/>
              <a:t>How do you create a variable of this type?</a:t>
            </a:r>
            <a:r>
              <a:rPr lang="en-US" sz="3600" dirty="0" smtClean="0"/>
              <a:t>  This is the constructor.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913966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Constructors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143000"/>
            <a:ext cx="8839200" cy="5334000"/>
          </a:xfrm>
        </p:spPr>
        <p:txBody>
          <a:bodyPr/>
          <a:lstStyle/>
          <a:p>
            <a:pPr marL="0" indent="0">
              <a:buNone/>
            </a:pPr>
            <a:r>
              <a:rPr lang="en-US" sz="2600" b="1" dirty="0" err="1" smtClean="0">
                <a:latin typeface="Courier" charset="0"/>
                <a:ea typeface="Courier" charset="0"/>
                <a:cs typeface="Courier" charset="0"/>
              </a:rPr>
              <a:t>GRect</a:t>
            </a:r>
            <a:r>
              <a:rPr lang="en-US" sz="2600" b="1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600" b="1" dirty="0" err="1" smtClean="0">
                <a:latin typeface="Courier" charset="0"/>
                <a:ea typeface="Courier" charset="0"/>
                <a:cs typeface="Courier" charset="0"/>
              </a:rPr>
              <a:t>rect</a:t>
            </a:r>
            <a:r>
              <a:rPr lang="en-US" sz="2600" b="1" dirty="0" smtClean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26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sz="2600" b="1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600" b="1" dirty="0" err="1" smtClean="0">
                <a:latin typeface="Courier" charset="0"/>
                <a:ea typeface="Courier" charset="0"/>
                <a:cs typeface="Courier" charset="0"/>
              </a:rPr>
              <a:t>GRect</a:t>
            </a:r>
            <a:r>
              <a:rPr lang="en-US" sz="2600" b="1" dirty="0" smtClean="0">
                <a:latin typeface="Courier" charset="0"/>
                <a:ea typeface="Courier" charset="0"/>
                <a:cs typeface="Courier" charset="0"/>
              </a:rPr>
              <a:t>();</a:t>
            </a:r>
          </a:p>
          <a:p>
            <a:pPr marL="0" indent="0">
              <a:buNone/>
            </a:pPr>
            <a:endParaRPr lang="en-US" sz="2600" b="1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2600" b="1" dirty="0" err="1" smtClean="0">
                <a:latin typeface="Courier" charset="0"/>
                <a:ea typeface="Courier" charset="0"/>
                <a:cs typeface="Courier" charset="0"/>
              </a:rPr>
              <a:t>GRect</a:t>
            </a:r>
            <a:r>
              <a:rPr lang="en-US" sz="2600" b="1" dirty="0" smtClean="0">
                <a:latin typeface="Courier" charset="0"/>
                <a:ea typeface="Courier" charset="0"/>
                <a:cs typeface="Courier" charset="0"/>
              </a:rPr>
              <a:t> rect2 = </a:t>
            </a:r>
            <a:r>
              <a:rPr lang="en-US" sz="26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sz="2600" b="1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600" b="1" dirty="0" err="1" smtClean="0">
                <a:latin typeface="Courier" charset="0"/>
                <a:ea typeface="Courier" charset="0"/>
                <a:cs typeface="Courier" charset="0"/>
              </a:rPr>
              <a:t>GRect</a:t>
            </a:r>
            <a:r>
              <a:rPr lang="en-US" sz="2600" b="1" dirty="0" smtClean="0">
                <a:latin typeface="Courier" charset="0"/>
                <a:ea typeface="Courier" charset="0"/>
                <a:cs typeface="Courier" charset="0"/>
              </a:rPr>
              <a:t>(50, 50);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5247" y="3745337"/>
            <a:ext cx="81501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432FF"/>
                </a:solidFill>
                <a:latin typeface="Chalkboard" charset="0"/>
                <a:ea typeface="Chalkboard" charset="0"/>
                <a:cs typeface="Chalkboard" charset="0"/>
              </a:rPr>
              <a:t>This is calling a special method!  The </a:t>
            </a:r>
            <a:r>
              <a:rPr lang="en-US" sz="2400" dirty="0" err="1" smtClean="0">
                <a:solidFill>
                  <a:srgbClr val="0432FF"/>
                </a:solidFill>
                <a:latin typeface="Chalkboard" charset="0"/>
                <a:ea typeface="Chalkboard" charset="0"/>
                <a:cs typeface="Chalkboard" charset="0"/>
              </a:rPr>
              <a:t>GRect</a:t>
            </a:r>
            <a:r>
              <a:rPr lang="en-US" sz="2400" dirty="0" smtClean="0">
                <a:solidFill>
                  <a:srgbClr val="0432FF"/>
                </a:solidFill>
                <a:latin typeface="Chalkboard" charset="0"/>
                <a:ea typeface="Chalkboard" charset="0"/>
                <a:cs typeface="Chalkboard" charset="0"/>
              </a:rPr>
              <a:t> </a:t>
            </a:r>
            <a:r>
              <a:rPr lang="en-US" sz="2400" b="1" dirty="0" smtClean="0">
                <a:solidFill>
                  <a:srgbClr val="0432FF"/>
                </a:solidFill>
                <a:latin typeface="Chalkboard" charset="0"/>
                <a:ea typeface="Chalkboard" charset="0"/>
                <a:cs typeface="Chalkboard" charset="0"/>
              </a:rPr>
              <a:t>constructor</a:t>
            </a:r>
            <a:r>
              <a:rPr lang="en-US" sz="2400" dirty="0" smtClean="0">
                <a:solidFill>
                  <a:srgbClr val="0432FF"/>
                </a:solidFill>
                <a:latin typeface="Chalkboard" charset="0"/>
                <a:ea typeface="Chalkboard" charset="0"/>
                <a:cs typeface="Chalkboard" charset="0"/>
              </a:rPr>
              <a:t>.</a:t>
            </a:r>
            <a:endParaRPr lang="en-US" sz="2400" dirty="0">
              <a:solidFill>
                <a:srgbClr val="0432FF"/>
              </a:solidFill>
              <a:latin typeface="Chalkboard" charset="0"/>
              <a:ea typeface="Chalkboard" charset="0"/>
              <a:cs typeface="Chalkboard" charset="0"/>
            </a:endParaRPr>
          </a:p>
        </p:txBody>
      </p:sp>
      <p:sp>
        <p:nvSpPr>
          <p:cNvPr id="5" name="Freeform 4"/>
          <p:cNvSpPr/>
          <p:nvPr/>
        </p:nvSpPr>
        <p:spPr>
          <a:xfrm>
            <a:off x="4435834" y="1589251"/>
            <a:ext cx="449705" cy="2308486"/>
          </a:xfrm>
          <a:custGeom>
            <a:avLst/>
            <a:gdLst>
              <a:gd name="connsiteX0" fmla="*/ 329784 w 449705"/>
              <a:gd name="connsiteY0" fmla="*/ 1154243 h 1154243"/>
              <a:gd name="connsiteX1" fmla="*/ 389744 w 449705"/>
              <a:gd name="connsiteY1" fmla="*/ 704538 h 1154243"/>
              <a:gd name="connsiteX2" fmla="*/ 389744 w 449705"/>
              <a:gd name="connsiteY2" fmla="*/ 344774 h 1154243"/>
              <a:gd name="connsiteX3" fmla="*/ 299803 w 449705"/>
              <a:gd name="connsiteY3" fmla="*/ 224852 h 1154243"/>
              <a:gd name="connsiteX4" fmla="*/ 239843 w 449705"/>
              <a:gd name="connsiteY4" fmla="*/ 134911 h 1154243"/>
              <a:gd name="connsiteX5" fmla="*/ 209862 w 449705"/>
              <a:gd name="connsiteY5" fmla="*/ 104931 h 1154243"/>
              <a:gd name="connsiteX6" fmla="*/ 179882 w 449705"/>
              <a:gd name="connsiteY6" fmla="*/ 59961 h 1154243"/>
              <a:gd name="connsiteX7" fmla="*/ 89941 w 449705"/>
              <a:gd name="connsiteY7" fmla="*/ 29980 h 1154243"/>
              <a:gd name="connsiteX8" fmla="*/ 44971 w 449705"/>
              <a:gd name="connsiteY8" fmla="*/ 44970 h 1154243"/>
              <a:gd name="connsiteX9" fmla="*/ 29980 w 449705"/>
              <a:gd name="connsiteY9" fmla="*/ 134911 h 1154243"/>
              <a:gd name="connsiteX10" fmla="*/ 14990 w 449705"/>
              <a:gd name="connsiteY10" fmla="*/ 209862 h 1154243"/>
              <a:gd name="connsiteX11" fmla="*/ 0 w 449705"/>
              <a:gd name="connsiteY11" fmla="*/ 269823 h 1154243"/>
              <a:gd name="connsiteX12" fmla="*/ 29980 w 449705"/>
              <a:gd name="connsiteY12" fmla="*/ 89941 h 1154243"/>
              <a:gd name="connsiteX13" fmla="*/ 44971 w 449705"/>
              <a:gd name="connsiteY13" fmla="*/ 29980 h 1154243"/>
              <a:gd name="connsiteX14" fmla="*/ 89941 w 449705"/>
              <a:gd name="connsiteY14" fmla="*/ 0 h 1154243"/>
              <a:gd name="connsiteX15" fmla="*/ 359764 w 449705"/>
              <a:gd name="connsiteY15" fmla="*/ 14990 h 1154243"/>
              <a:gd name="connsiteX16" fmla="*/ 449705 w 449705"/>
              <a:gd name="connsiteY16" fmla="*/ 29980 h 1154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9705" h="1154243">
                <a:moveTo>
                  <a:pt x="329784" y="1154243"/>
                </a:moveTo>
                <a:cubicBezTo>
                  <a:pt x="349771" y="1004341"/>
                  <a:pt x="368357" y="854246"/>
                  <a:pt x="389744" y="704538"/>
                </a:cubicBezTo>
                <a:cubicBezTo>
                  <a:pt x="412667" y="544075"/>
                  <a:pt x="446041" y="626260"/>
                  <a:pt x="389744" y="344774"/>
                </a:cubicBezTo>
                <a:cubicBezTo>
                  <a:pt x="373808" y="265094"/>
                  <a:pt x="334919" y="271674"/>
                  <a:pt x="299803" y="224852"/>
                </a:cubicBezTo>
                <a:cubicBezTo>
                  <a:pt x="278184" y="196027"/>
                  <a:pt x="265322" y="160389"/>
                  <a:pt x="239843" y="134911"/>
                </a:cubicBezTo>
                <a:cubicBezTo>
                  <a:pt x="229849" y="124918"/>
                  <a:pt x="218691" y="115967"/>
                  <a:pt x="209862" y="104931"/>
                </a:cubicBezTo>
                <a:cubicBezTo>
                  <a:pt x="198608" y="90863"/>
                  <a:pt x="195159" y="69509"/>
                  <a:pt x="179882" y="59961"/>
                </a:cubicBezTo>
                <a:cubicBezTo>
                  <a:pt x="153083" y="43212"/>
                  <a:pt x="89941" y="29980"/>
                  <a:pt x="89941" y="29980"/>
                </a:cubicBezTo>
                <a:cubicBezTo>
                  <a:pt x="74951" y="34977"/>
                  <a:pt x="52810" y="31251"/>
                  <a:pt x="44971" y="44970"/>
                </a:cubicBezTo>
                <a:cubicBezTo>
                  <a:pt x="29891" y="71359"/>
                  <a:pt x="35417" y="105007"/>
                  <a:pt x="29980" y="134911"/>
                </a:cubicBezTo>
                <a:cubicBezTo>
                  <a:pt x="25422" y="159978"/>
                  <a:pt x="20517" y="184990"/>
                  <a:pt x="14990" y="209862"/>
                </a:cubicBezTo>
                <a:cubicBezTo>
                  <a:pt x="10521" y="229974"/>
                  <a:pt x="0" y="290425"/>
                  <a:pt x="0" y="269823"/>
                </a:cubicBezTo>
                <a:cubicBezTo>
                  <a:pt x="0" y="238540"/>
                  <a:pt x="21469" y="128241"/>
                  <a:pt x="29980" y="89941"/>
                </a:cubicBezTo>
                <a:cubicBezTo>
                  <a:pt x="34449" y="69829"/>
                  <a:pt x="33543" y="47122"/>
                  <a:pt x="44971" y="29980"/>
                </a:cubicBezTo>
                <a:cubicBezTo>
                  <a:pt x="54964" y="14990"/>
                  <a:pt x="74951" y="9993"/>
                  <a:pt x="89941" y="0"/>
                </a:cubicBezTo>
                <a:cubicBezTo>
                  <a:pt x="179882" y="4997"/>
                  <a:pt x="269995" y="7509"/>
                  <a:pt x="359764" y="14990"/>
                </a:cubicBezTo>
                <a:cubicBezTo>
                  <a:pt x="390053" y="17514"/>
                  <a:pt x="449705" y="29980"/>
                  <a:pt x="449705" y="29980"/>
                </a:cubicBez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5"/>
          <p:cNvSpPr/>
          <p:nvPr/>
        </p:nvSpPr>
        <p:spPr>
          <a:xfrm>
            <a:off x="5002306" y="2595282"/>
            <a:ext cx="471823" cy="1302455"/>
          </a:xfrm>
          <a:custGeom>
            <a:avLst/>
            <a:gdLst>
              <a:gd name="connsiteX0" fmla="*/ 329784 w 449705"/>
              <a:gd name="connsiteY0" fmla="*/ 1154243 h 1154243"/>
              <a:gd name="connsiteX1" fmla="*/ 389744 w 449705"/>
              <a:gd name="connsiteY1" fmla="*/ 704538 h 1154243"/>
              <a:gd name="connsiteX2" fmla="*/ 389744 w 449705"/>
              <a:gd name="connsiteY2" fmla="*/ 344774 h 1154243"/>
              <a:gd name="connsiteX3" fmla="*/ 299803 w 449705"/>
              <a:gd name="connsiteY3" fmla="*/ 224852 h 1154243"/>
              <a:gd name="connsiteX4" fmla="*/ 239843 w 449705"/>
              <a:gd name="connsiteY4" fmla="*/ 134911 h 1154243"/>
              <a:gd name="connsiteX5" fmla="*/ 209862 w 449705"/>
              <a:gd name="connsiteY5" fmla="*/ 104931 h 1154243"/>
              <a:gd name="connsiteX6" fmla="*/ 179882 w 449705"/>
              <a:gd name="connsiteY6" fmla="*/ 59961 h 1154243"/>
              <a:gd name="connsiteX7" fmla="*/ 89941 w 449705"/>
              <a:gd name="connsiteY7" fmla="*/ 29980 h 1154243"/>
              <a:gd name="connsiteX8" fmla="*/ 44971 w 449705"/>
              <a:gd name="connsiteY8" fmla="*/ 44970 h 1154243"/>
              <a:gd name="connsiteX9" fmla="*/ 29980 w 449705"/>
              <a:gd name="connsiteY9" fmla="*/ 134911 h 1154243"/>
              <a:gd name="connsiteX10" fmla="*/ 14990 w 449705"/>
              <a:gd name="connsiteY10" fmla="*/ 209862 h 1154243"/>
              <a:gd name="connsiteX11" fmla="*/ 0 w 449705"/>
              <a:gd name="connsiteY11" fmla="*/ 269823 h 1154243"/>
              <a:gd name="connsiteX12" fmla="*/ 29980 w 449705"/>
              <a:gd name="connsiteY12" fmla="*/ 89941 h 1154243"/>
              <a:gd name="connsiteX13" fmla="*/ 44971 w 449705"/>
              <a:gd name="connsiteY13" fmla="*/ 29980 h 1154243"/>
              <a:gd name="connsiteX14" fmla="*/ 89941 w 449705"/>
              <a:gd name="connsiteY14" fmla="*/ 0 h 1154243"/>
              <a:gd name="connsiteX15" fmla="*/ 359764 w 449705"/>
              <a:gd name="connsiteY15" fmla="*/ 14990 h 1154243"/>
              <a:gd name="connsiteX16" fmla="*/ 449705 w 449705"/>
              <a:gd name="connsiteY16" fmla="*/ 29980 h 1154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9705" h="1154243">
                <a:moveTo>
                  <a:pt x="329784" y="1154243"/>
                </a:moveTo>
                <a:cubicBezTo>
                  <a:pt x="349771" y="1004341"/>
                  <a:pt x="368357" y="854246"/>
                  <a:pt x="389744" y="704538"/>
                </a:cubicBezTo>
                <a:cubicBezTo>
                  <a:pt x="412667" y="544075"/>
                  <a:pt x="446041" y="626260"/>
                  <a:pt x="389744" y="344774"/>
                </a:cubicBezTo>
                <a:cubicBezTo>
                  <a:pt x="373808" y="265094"/>
                  <a:pt x="334919" y="271674"/>
                  <a:pt x="299803" y="224852"/>
                </a:cubicBezTo>
                <a:cubicBezTo>
                  <a:pt x="278184" y="196027"/>
                  <a:pt x="265322" y="160389"/>
                  <a:pt x="239843" y="134911"/>
                </a:cubicBezTo>
                <a:cubicBezTo>
                  <a:pt x="229849" y="124918"/>
                  <a:pt x="218691" y="115967"/>
                  <a:pt x="209862" y="104931"/>
                </a:cubicBezTo>
                <a:cubicBezTo>
                  <a:pt x="198608" y="90863"/>
                  <a:pt x="195159" y="69509"/>
                  <a:pt x="179882" y="59961"/>
                </a:cubicBezTo>
                <a:cubicBezTo>
                  <a:pt x="153083" y="43212"/>
                  <a:pt x="89941" y="29980"/>
                  <a:pt x="89941" y="29980"/>
                </a:cubicBezTo>
                <a:cubicBezTo>
                  <a:pt x="74951" y="34977"/>
                  <a:pt x="52810" y="31251"/>
                  <a:pt x="44971" y="44970"/>
                </a:cubicBezTo>
                <a:cubicBezTo>
                  <a:pt x="29891" y="71359"/>
                  <a:pt x="35417" y="105007"/>
                  <a:pt x="29980" y="134911"/>
                </a:cubicBezTo>
                <a:cubicBezTo>
                  <a:pt x="25422" y="159978"/>
                  <a:pt x="20517" y="184990"/>
                  <a:pt x="14990" y="209862"/>
                </a:cubicBezTo>
                <a:cubicBezTo>
                  <a:pt x="10521" y="229974"/>
                  <a:pt x="0" y="290425"/>
                  <a:pt x="0" y="269823"/>
                </a:cubicBezTo>
                <a:cubicBezTo>
                  <a:pt x="0" y="238540"/>
                  <a:pt x="21469" y="128241"/>
                  <a:pt x="29980" y="89941"/>
                </a:cubicBezTo>
                <a:cubicBezTo>
                  <a:pt x="34449" y="69829"/>
                  <a:pt x="33543" y="47122"/>
                  <a:pt x="44971" y="29980"/>
                </a:cubicBezTo>
                <a:cubicBezTo>
                  <a:pt x="54964" y="14990"/>
                  <a:pt x="74951" y="9993"/>
                  <a:pt x="89941" y="0"/>
                </a:cubicBezTo>
                <a:cubicBezTo>
                  <a:pt x="179882" y="4997"/>
                  <a:pt x="269995" y="7509"/>
                  <a:pt x="359764" y="14990"/>
                </a:cubicBezTo>
                <a:cubicBezTo>
                  <a:pt x="390053" y="17514"/>
                  <a:pt x="449705" y="29980"/>
                  <a:pt x="449705" y="29980"/>
                </a:cubicBez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14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Constructors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143000"/>
            <a:ext cx="8839200" cy="5334000"/>
          </a:xfrm>
        </p:spPr>
        <p:txBody>
          <a:bodyPr/>
          <a:lstStyle/>
          <a:p>
            <a:pPr marL="0" indent="0">
              <a:buNone/>
            </a:pPr>
            <a:r>
              <a:rPr lang="en-US" b="1" dirty="0" err="1" smtClean="0">
                <a:latin typeface="Courier" charset="0"/>
                <a:ea typeface="Courier" charset="0"/>
                <a:cs typeface="Courier" charset="0"/>
              </a:rPr>
              <a:t>BankAccount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 ba1 = </a:t>
            </a:r>
            <a:r>
              <a:rPr lang="en-US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 err="1" smtClean="0">
                <a:latin typeface="Courier" charset="0"/>
                <a:ea typeface="Courier" charset="0"/>
                <a:cs typeface="Courier" charset="0"/>
              </a:rPr>
              <a:t>BankAccount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();</a:t>
            </a:r>
          </a:p>
          <a:p>
            <a:pPr marL="0" indent="0">
              <a:buNone/>
            </a:pPr>
            <a:endParaRPr lang="en-US" b="1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b="1" dirty="0" err="1" smtClean="0">
                <a:latin typeface="Courier" charset="0"/>
                <a:ea typeface="Courier" charset="0"/>
                <a:cs typeface="Courier" charset="0"/>
              </a:rPr>
              <a:t>BankAccount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 ba2 = </a:t>
            </a:r>
            <a:r>
              <a:rPr lang="en-US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 err="1" smtClean="0">
                <a:latin typeface="Courier" charset="0"/>
                <a:ea typeface="Courier" charset="0"/>
                <a:cs typeface="Courier" charset="0"/>
              </a:rPr>
              <a:t>BankAccount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b="1" dirty="0" smtClean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“Nick”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, 50);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52191" y="3810000"/>
            <a:ext cx="84396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>
                <a:solidFill>
                  <a:srgbClr val="0432FF"/>
                </a:solidFill>
                <a:latin typeface="Chalkboard" charset="0"/>
                <a:ea typeface="Chalkboard" charset="0"/>
                <a:cs typeface="Chalkboard" charset="0"/>
              </a:rPr>
              <a:t>The constructor is executed when a new object is created.</a:t>
            </a:r>
            <a:endParaRPr lang="en-US" sz="2400" dirty="0">
              <a:solidFill>
                <a:srgbClr val="0432FF"/>
              </a:solidFill>
              <a:latin typeface="Chalkboard" charset="0"/>
              <a:ea typeface="Chalkboard" charset="0"/>
              <a:cs typeface="Chalkboar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585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</a:t>
            </a:r>
            <a:r>
              <a:rPr lang="en-US" dirty="0" err="1" smtClean="0"/>
              <a:t>BankAccount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143000"/>
            <a:ext cx="8839200" cy="5334000"/>
          </a:xfrm>
        </p:spPr>
        <p:txBody>
          <a:bodyPr/>
          <a:lstStyle/>
          <a:p>
            <a:pPr marL="0" indent="0">
              <a:buNone/>
            </a:pPr>
            <a:r>
              <a:rPr lang="en-US" sz="18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public</a:t>
            </a:r>
            <a:r>
              <a:rPr lang="en-US" sz="1800" b="1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8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class</a:t>
            </a:r>
            <a:r>
              <a:rPr lang="en-US" sz="1800" b="1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800" b="1" dirty="0" err="1" smtClean="0">
                <a:latin typeface="Courier" charset="0"/>
                <a:ea typeface="Courier" charset="0"/>
                <a:cs typeface="Courier" charset="0"/>
              </a:rPr>
              <a:t>BankAccount</a:t>
            </a:r>
            <a:r>
              <a:rPr lang="en-US" sz="1800" b="1" dirty="0" smtClean="0">
                <a:latin typeface="Courier" charset="0"/>
                <a:ea typeface="Courier" charset="0"/>
                <a:cs typeface="Courier" charset="0"/>
              </a:rPr>
              <a:t> {</a:t>
            </a:r>
          </a:p>
          <a:p>
            <a:pPr marL="0" indent="0">
              <a:buNone/>
            </a:pPr>
            <a:r>
              <a:rPr lang="en-US" sz="1800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800" b="1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800" b="1" dirty="0" smtClean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// Step 1: the data inside a </a:t>
            </a:r>
            <a:r>
              <a:rPr lang="en-US" sz="1800" b="1" dirty="0" err="1" smtClean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BankAccount</a:t>
            </a:r>
            <a:endParaRPr lang="en-US" sz="1800" b="1" dirty="0" smtClean="0">
              <a:solidFill>
                <a:srgbClr val="00B050"/>
              </a:solidFill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18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 private</a:t>
            </a:r>
            <a:r>
              <a:rPr lang="en-US" sz="1800" b="1" dirty="0" smtClean="0">
                <a:latin typeface="Courier" charset="0"/>
                <a:ea typeface="Courier" charset="0"/>
                <a:cs typeface="Courier" charset="0"/>
              </a:rPr>
              <a:t> String name;</a:t>
            </a:r>
          </a:p>
          <a:p>
            <a:pPr marL="0" indent="0">
              <a:buNone/>
            </a:pPr>
            <a:r>
              <a:rPr lang="en-US" sz="18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 private</a:t>
            </a:r>
            <a:r>
              <a:rPr lang="en-US" sz="1800" b="1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8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double </a:t>
            </a:r>
            <a:r>
              <a:rPr lang="en-US" sz="1800" b="1" dirty="0" smtClean="0">
                <a:latin typeface="Courier" charset="0"/>
                <a:ea typeface="Courier" charset="0"/>
                <a:cs typeface="Courier" charset="0"/>
              </a:rPr>
              <a:t>balance;</a:t>
            </a:r>
          </a:p>
          <a:p>
            <a:pPr marL="0" indent="0">
              <a:buNone/>
            </a:pPr>
            <a:endParaRPr lang="en-US" sz="1800" b="1" dirty="0" smtClean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1800" b="1" dirty="0" smtClean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  // Step 2: the things a </a:t>
            </a:r>
            <a:r>
              <a:rPr lang="en-US" sz="1800" b="1" dirty="0" err="1" smtClean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BankAccount</a:t>
            </a:r>
            <a:r>
              <a:rPr lang="en-US" sz="1800" b="1" dirty="0" smtClean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 can do (omitted)</a:t>
            </a:r>
            <a:endParaRPr lang="en-US" sz="1800" b="1" dirty="0">
              <a:solidFill>
                <a:srgbClr val="00B050"/>
              </a:solidFill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1800" b="1" dirty="0" smtClean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  // Step 3: how to create a </a:t>
            </a:r>
            <a:r>
              <a:rPr lang="en-US" sz="1800" b="1" dirty="0" err="1" smtClean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BankAccount</a:t>
            </a:r>
            <a:endParaRPr lang="en-US" sz="1800" b="1" dirty="0" smtClean="0">
              <a:solidFill>
                <a:srgbClr val="00B050"/>
              </a:solidFill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18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 public</a:t>
            </a:r>
            <a:r>
              <a:rPr lang="en-US" sz="1800" b="1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800" b="1" dirty="0" err="1" smtClean="0">
                <a:latin typeface="Courier" charset="0"/>
                <a:ea typeface="Courier" charset="0"/>
                <a:cs typeface="Courier" charset="0"/>
              </a:rPr>
              <a:t>BankAccount</a:t>
            </a:r>
            <a:r>
              <a:rPr lang="en-US" sz="1800" b="1" dirty="0" smtClean="0">
                <a:latin typeface="Courier" charset="0"/>
                <a:ea typeface="Courier" charset="0"/>
                <a:cs typeface="Courier" charset="0"/>
              </a:rPr>
              <a:t>(String </a:t>
            </a:r>
            <a:r>
              <a:rPr lang="en-US" sz="1800" b="1" dirty="0" err="1" smtClean="0">
                <a:latin typeface="Courier" charset="0"/>
                <a:ea typeface="Courier" charset="0"/>
                <a:cs typeface="Courier" charset="0"/>
              </a:rPr>
              <a:t>accountName</a:t>
            </a:r>
            <a:r>
              <a:rPr lang="en-US" sz="1800" b="1" dirty="0" smtClean="0"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sz="18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double</a:t>
            </a:r>
            <a:r>
              <a:rPr lang="en-US" sz="1800" b="1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800" b="1" dirty="0" err="1" smtClean="0">
                <a:latin typeface="Courier" charset="0"/>
                <a:ea typeface="Courier" charset="0"/>
                <a:cs typeface="Courier" charset="0"/>
              </a:rPr>
              <a:t>startBalance</a:t>
            </a:r>
            <a:r>
              <a:rPr lang="en-US" sz="1800" b="1" dirty="0" smtClean="0">
                <a:latin typeface="Courier" charset="0"/>
                <a:ea typeface="Courier" charset="0"/>
                <a:cs typeface="Courier" charset="0"/>
              </a:rPr>
              <a:t>) {</a:t>
            </a:r>
          </a:p>
          <a:p>
            <a:pPr marL="0" indent="0">
              <a:buNone/>
            </a:pPr>
            <a:r>
              <a:rPr lang="en-US" sz="1800" b="1" dirty="0" smtClean="0">
                <a:latin typeface="Courier" charset="0"/>
                <a:ea typeface="Courier" charset="0"/>
                <a:cs typeface="Courier" charset="0"/>
              </a:rPr>
              <a:t>	name = </a:t>
            </a:r>
            <a:r>
              <a:rPr lang="en-US" sz="1800" b="1" dirty="0" err="1" smtClean="0">
                <a:latin typeface="Courier" charset="0"/>
                <a:ea typeface="Courier" charset="0"/>
                <a:cs typeface="Courier" charset="0"/>
              </a:rPr>
              <a:t>accountName</a:t>
            </a:r>
            <a:r>
              <a:rPr lang="en-US" sz="1800" b="1" dirty="0" smtClean="0"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pPr marL="0" indent="0">
              <a:buNone/>
            </a:pPr>
            <a:r>
              <a:rPr lang="en-US" sz="1800" b="1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1800" b="1" dirty="0" smtClean="0">
                <a:latin typeface="Courier" charset="0"/>
                <a:ea typeface="Courier" charset="0"/>
                <a:cs typeface="Courier" charset="0"/>
              </a:rPr>
              <a:t>balance = </a:t>
            </a:r>
            <a:r>
              <a:rPr lang="en-US" sz="1800" b="1" dirty="0" err="1" smtClean="0">
                <a:latin typeface="Courier" charset="0"/>
                <a:ea typeface="Courier" charset="0"/>
                <a:cs typeface="Courier" charset="0"/>
              </a:rPr>
              <a:t>startBalance</a:t>
            </a:r>
            <a:r>
              <a:rPr lang="en-US" sz="1800" b="1" dirty="0" smtClean="0"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pPr marL="0" indent="0">
              <a:buNone/>
            </a:pPr>
            <a:r>
              <a:rPr lang="en-US" sz="1800" b="1" dirty="0" smtClean="0">
                <a:latin typeface="Courier" charset="0"/>
                <a:ea typeface="Courier" charset="0"/>
                <a:cs typeface="Courier" charset="0"/>
              </a:rPr>
              <a:t>  }</a:t>
            </a:r>
          </a:p>
          <a:p>
            <a:pPr marL="0" indent="0">
              <a:buNone/>
            </a:pPr>
            <a:endParaRPr lang="en-US" sz="1800" b="1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18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8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public</a:t>
            </a:r>
            <a:r>
              <a:rPr lang="en-US" sz="1800" b="1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800" b="1" dirty="0" err="1">
                <a:latin typeface="Courier" charset="0"/>
                <a:ea typeface="Courier" charset="0"/>
                <a:cs typeface="Courier" charset="0"/>
              </a:rPr>
              <a:t>BankAccount</a:t>
            </a:r>
            <a:r>
              <a:rPr lang="en-US" sz="1800" b="1" dirty="0">
                <a:latin typeface="Courier" charset="0"/>
                <a:ea typeface="Courier" charset="0"/>
                <a:cs typeface="Courier" charset="0"/>
              </a:rPr>
              <a:t>(String </a:t>
            </a:r>
            <a:r>
              <a:rPr lang="en-US" sz="1800" b="1" dirty="0" err="1" smtClean="0">
                <a:latin typeface="Courier" charset="0"/>
                <a:ea typeface="Courier" charset="0"/>
                <a:cs typeface="Courier" charset="0"/>
              </a:rPr>
              <a:t>accountName</a:t>
            </a:r>
            <a:r>
              <a:rPr lang="en-US" sz="1800" b="1" dirty="0" smtClean="0">
                <a:latin typeface="Courier" charset="0"/>
                <a:ea typeface="Courier" charset="0"/>
                <a:cs typeface="Courier" charset="0"/>
              </a:rPr>
              <a:t>) </a:t>
            </a:r>
            <a:r>
              <a:rPr lang="en-US" sz="1800" b="1" dirty="0">
                <a:latin typeface="Courier" charset="0"/>
                <a:ea typeface="Courier" charset="0"/>
                <a:cs typeface="Courier" charset="0"/>
              </a:rPr>
              <a:t>{</a:t>
            </a:r>
          </a:p>
          <a:p>
            <a:pPr marL="0" indent="0">
              <a:buNone/>
            </a:pPr>
            <a:r>
              <a:rPr lang="en-US" sz="1800" b="1" dirty="0">
                <a:latin typeface="Courier" charset="0"/>
                <a:ea typeface="Courier" charset="0"/>
                <a:cs typeface="Courier" charset="0"/>
              </a:rPr>
              <a:t>	name = </a:t>
            </a:r>
            <a:r>
              <a:rPr lang="en-US" sz="1800" b="1" dirty="0" err="1">
                <a:latin typeface="Courier" charset="0"/>
                <a:ea typeface="Courier" charset="0"/>
                <a:cs typeface="Courier" charset="0"/>
              </a:rPr>
              <a:t>accountName</a:t>
            </a:r>
            <a:r>
              <a:rPr lang="en-US" sz="1800" b="1" dirty="0"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pPr marL="0" indent="0">
              <a:buNone/>
            </a:pPr>
            <a:r>
              <a:rPr lang="en-US" sz="1800" b="1" dirty="0">
                <a:latin typeface="Courier" charset="0"/>
                <a:ea typeface="Courier" charset="0"/>
                <a:cs typeface="Courier" charset="0"/>
              </a:rPr>
              <a:t>	balance = </a:t>
            </a:r>
            <a:r>
              <a:rPr lang="en-US" sz="1800" b="1" dirty="0" smtClean="0">
                <a:latin typeface="Courier" charset="0"/>
                <a:ea typeface="Courier" charset="0"/>
                <a:cs typeface="Courier" charset="0"/>
              </a:rPr>
              <a:t>0;</a:t>
            </a:r>
          </a:p>
          <a:p>
            <a:pPr marL="0" indent="0">
              <a:buNone/>
            </a:pPr>
            <a:r>
              <a:rPr lang="en-US" sz="1800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800" b="1" dirty="0" smtClean="0">
                <a:latin typeface="Courier" charset="0"/>
                <a:ea typeface="Courier" charset="0"/>
                <a:cs typeface="Courier" charset="0"/>
              </a:rPr>
              <a:t> }</a:t>
            </a:r>
          </a:p>
          <a:p>
            <a:pPr marL="0" indent="0">
              <a:buNone/>
            </a:pPr>
            <a:r>
              <a:rPr lang="en-US" sz="1800" b="1" dirty="0" smtClean="0">
                <a:latin typeface="Courier" charset="0"/>
                <a:ea typeface="Courier" charset="0"/>
                <a:cs typeface="Courier" charset="0"/>
              </a:rPr>
              <a:t>}</a:t>
            </a:r>
            <a:endParaRPr lang="en-US" sz="1800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8576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66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Using </a:t>
            </a:r>
            <a:r>
              <a:rPr lang="en-US" altLang="x-none" dirty="0" smtClean="0"/>
              <a:t>Constructors</a:t>
            </a:r>
            <a:endParaRPr lang="en-US" altLang="x-none" dirty="0"/>
          </a:p>
        </p:txBody>
      </p:sp>
      <p:sp>
        <p:nvSpPr>
          <p:cNvPr id="14766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lvl="1">
              <a:lnSpc>
                <a:spcPct val="80000"/>
              </a:lnSpc>
              <a:buFontTx/>
              <a:buNone/>
            </a:pPr>
            <a:r>
              <a:rPr lang="en-US" altLang="x-none" sz="2000" dirty="0" err="1">
                <a:latin typeface="Consolas" charset="0"/>
              </a:rPr>
              <a:t>BankAccount</a:t>
            </a:r>
            <a:r>
              <a:rPr lang="en-US" altLang="x-none" sz="2000" dirty="0">
                <a:latin typeface="Consolas" charset="0"/>
              </a:rPr>
              <a:t> ba1 = 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x-none" sz="2000" dirty="0">
                <a:latin typeface="Consolas" charset="0"/>
              </a:rPr>
              <a:t>    new </a:t>
            </a:r>
            <a:r>
              <a:rPr lang="en-US" altLang="x-none" sz="2000" dirty="0" err="1">
                <a:latin typeface="Consolas" charset="0"/>
              </a:rPr>
              <a:t>BankAccount</a:t>
            </a:r>
            <a:r>
              <a:rPr lang="en-US" altLang="x-none" sz="2000" dirty="0">
                <a:latin typeface="Consolas" charset="0"/>
              </a:rPr>
              <a:t>("Marty", 1.25);</a:t>
            </a:r>
          </a:p>
          <a:p>
            <a:pPr lvl="1">
              <a:lnSpc>
                <a:spcPct val="80000"/>
              </a:lnSpc>
              <a:buFontTx/>
              <a:buNone/>
            </a:pPr>
            <a:endParaRPr lang="en-US" altLang="x-none" sz="2000" dirty="0">
              <a:latin typeface="Consolas" charset="0"/>
            </a:endParaRPr>
          </a:p>
          <a:p>
            <a:pPr lvl="1">
              <a:lnSpc>
                <a:spcPct val="80000"/>
              </a:lnSpc>
              <a:buFontTx/>
              <a:buNone/>
            </a:pPr>
            <a:endParaRPr lang="en-US" altLang="x-none" sz="2000" dirty="0">
              <a:latin typeface="Consolas" charset="0"/>
            </a:endParaRPr>
          </a:p>
          <a:p>
            <a:pPr lvl="1">
              <a:lnSpc>
                <a:spcPct val="80000"/>
              </a:lnSpc>
              <a:buFontTx/>
              <a:buNone/>
            </a:pPr>
            <a:endParaRPr lang="en-US" altLang="x-none" sz="2000" dirty="0">
              <a:latin typeface="Consolas" charset="0"/>
            </a:endParaRPr>
          </a:p>
          <a:p>
            <a:pPr lvl="1">
              <a:lnSpc>
                <a:spcPct val="80000"/>
              </a:lnSpc>
              <a:buFontTx/>
              <a:buNone/>
            </a:pPr>
            <a:endParaRPr lang="en-US" altLang="x-none" sz="2000" dirty="0">
              <a:latin typeface="Consolas" charset="0"/>
            </a:endParaRP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x-none" sz="2000" dirty="0" err="1">
                <a:latin typeface="Consolas" charset="0"/>
              </a:rPr>
              <a:t>BankAccount</a:t>
            </a:r>
            <a:r>
              <a:rPr lang="en-US" altLang="x-none" sz="2000" dirty="0">
                <a:latin typeface="Consolas" charset="0"/>
              </a:rPr>
              <a:t> ba2 =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x-none" sz="2000" dirty="0">
                <a:latin typeface="Consolas" charset="0"/>
              </a:rPr>
              <a:t>    new </a:t>
            </a:r>
            <a:r>
              <a:rPr lang="en-US" altLang="x-none" sz="2000" dirty="0" err="1">
                <a:latin typeface="Consolas" charset="0"/>
              </a:rPr>
              <a:t>BankAccount</a:t>
            </a:r>
            <a:r>
              <a:rPr lang="en-US" altLang="x-none" sz="2000" dirty="0">
                <a:latin typeface="Consolas" charset="0"/>
              </a:rPr>
              <a:t>("Mehran", 900000.00);</a:t>
            </a:r>
          </a:p>
          <a:p>
            <a:pPr lvl="1">
              <a:lnSpc>
                <a:spcPct val="80000"/>
              </a:lnSpc>
              <a:buFontTx/>
              <a:buNone/>
            </a:pPr>
            <a:endParaRPr lang="en-US" altLang="x-none" sz="2000" b="1" dirty="0">
              <a:latin typeface="Consolas" charset="0"/>
            </a:endParaRPr>
          </a:p>
          <a:p>
            <a:pPr lvl="1">
              <a:lnSpc>
                <a:spcPct val="80000"/>
              </a:lnSpc>
              <a:buFontTx/>
              <a:buNone/>
            </a:pPr>
            <a:endParaRPr lang="en-US" altLang="x-none" sz="2000" b="1" dirty="0">
              <a:latin typeface="Consolas" charset="0"/>
            </a:endParaRPr>
          </a:p>
          <a:p>
            <a:pPr lvl="1">
              <a:buFontTx/>
              <a:buNone/>
            </a:pPr>
            <a:endParaRPr lang="en-US" altLang="x-none" sz="2000" dirty="0">
              <a:latin typeface="Consolas" charset="0"/>
            </a:endParaRPr>
          </a:p>
          <a:p>
            <a:pPr lvl="1">
              <a:buFontTx/>
              <a:buNone/>
            </a:pPr>
            <a:endParaRPr lang="en-US" altLang="x-none" sz="2000" dirty="0">
              <a:latin typeface="Consolas" charset="0"/>
            </a:endParaRPr>
          </a:p>
          <a:p>
            <a:r>
              <a:rPr lang="en-US" altLang="x-none" dirty="0"/>
              <a:t>When you call a constructor (with </a:t>
            </a:r>
            <a:r>
              <a:rPr lang="en-US" altLang="x-none" b="1" dirty="0">
                <a:latin typeface="Consolas" charset="0"/>
              </a:rPr>
              <a:t>new</a:t>
            </a:r>
            <a:r>
              <a:rPr lang="en-US" altLang="x-none" dirty="0"/>
              <a:t>): </a:t>
            </a:r>
          </a:p>
          <a:p>
            <a:pPr lvl="1"/>
            <a:r>
              <a:rPr lang="en-US" altLang="x-none" dirty="0"/>
              <a:t>Java creates a new object of that class.</a:t>
            </a:r>
          </a:p>
          <a:p>
            <a:pPr lvl="1"/>
            <a:r>
              <a:rPr lang="en-US" altLang="x-none" dirty="0"/>
              <a:t>The constructor runs, </a:t>
            </a:r>
            <a:r>
              <a:rPr lang="en-US" altLang="x-none" dirty="0" smtClean="0"/>
              <a:t>on that new object.</a:t>
            </a:r>
            <a:endParaRPr lang="en-US" altLang="x-none" dirty="0"/>
          </a:p>
          <a:p>
            <a:pPr lvl="1"/>
            <a:r>
              <a:rPr lang="en-US" altLang="x-none" dirty="0"/>
              <a:t>The newly created object is returned to your program.</a:t>
            </a:r>
          </a:p>
        </p:txBody>
      </p:sp>
      <p:sp>
        <p:nvSpPr>
          <p:cNvPr id="1476612" name="Text Box 4"/>
          <p:cNvSpPr txBox="1">
            <a:spLocks noChangeArrowheads="1"/>
          </p:cNvSpPr>
          <p:nvPr/>
        </p:nvSpPr>
        <p:spPr bwMode="auto">
          <a:xfrm>
            <a:off x="5943600" y="1600200"/>
            <a:ext cx="2895600" cy="1633538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x-none" sz="1800">
                <a:latin typeface="Consolas" charset="0"/>
              </a:rPr>
              <a:t>name    = "Marty"</a:t>
            </a:r>
          </a:p>
          <a:p>
            <a:r>
              <a:rPr lang="en-US" altLang="x-none" sz="1800">
                <a:latin typeface="Consolas" charset="0"/>
              </a:rPr>
              <a:t>balance = 1.25</a:t>
            </a:r>
          </a:p>
          <a:p>
            <a:endParaRPr lang="en-US" altLang="x-none" sz="800">
              <a:latin typeface="Consolas" charset="0"/>
            </a:endParaRPr>
          </a:p>
          <a:p>
            <a:r>
              <a:rPr lang="en-US" altLang="x-none" sz="1400" b="1">
                <a:latin typeface="Consolas" charset="0"/>
              </a:rPr>
              <a:t>BankAccount</a:t>
            </a:r>
            <a:r>
              <a:rPr lang="en-US" altLang="x-none" sz="1400">
                <a:latin typeface="Consolas" charset="0"/>
              </a:rPr>
              <a:t>(nm, bal) {</a:t>
            </a:r>
          </a:p>
          <a:p>
            <a:r>
              <a:rPr lang="en-US" altLang="x-none" sz="1400">
                <a:latin typeface="Consolas" charset="0"/>
              </a:rPr>
              <a:t>    name = nm;</a:t>
            </a:r>
          </a:p>
          <a:p>
            <a:r>
              <a:rPr lang="en-US" altLang="x-none" sz="1400">
                <a:latin typeface="Consolas" charset="0"/>
              </a:rPr>
              <a:t>    balance = bal;</a:t>
            </a:r>
          </a:p>
          <a:p>
            <a:r>
              <a:rPr lang="en-US" altLang="x-none" sz="1400">
                <a:latin typeface="Consolas" charset="0"/>
              </a:rPr>
              <a:t>}</a:t>
            </a:r>
          </a:p>
        </p:txBody>
      </p:sp>
      <p:sp>
        <p:nvSpPr>
          <p:cNvPr id="1476613" name="Text Box 5"/>
          <p:cNvSpPr txBox="1">
            <a:spLocks noChangeArrowheads="1"/>
          </p:cNvSpPr>
          <p:nvPr/>
        </p:nvSpPr>
        <p:spPr bwMode="auto">
          <a:xfrm>
            <a:off x="5943600" y="3989388"/>
            <a:ext cx="2895600" cy="1633537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x-none" sz="1800">
                <a:latin typeface="Consolas" charset="0"/>
              </a:rPr>
              <a:t>name    = "Mehran"</a:t>
            </a:r>
          </a:p>
          <a:p>
            <a:r>
              <a:rPr lang="en-US" altLang="x-none" sz="1800">
                <a:latin typeface="Consolas" charset="0"/>
              </a:rPr>
              <a:t>balance = 900000.00</a:t>
            </a:r>
          </a:p>
          <a:p>
            <a:endParaRPr lang="en-US" altLang="x-none" sz="800">
              <a:latin typeface="Consolas" charset="0"/>
            </a:endParaRPr>
          </a:p>
          <a:p>
            <a:r>
              <a:rPr lang="en-US" altLang="x-none" sz="1400" b="1">
                <a:latin typeface="Consolas" charset="0"/>
              </a:rPr>
              <a:t>BankAccount</a:t>
            </a:r>
            <a:r>
              <a:rPr lang="en-US" altLang="x-none" sz="1400">
                <a:latin typeface="Consolas" charset="0"/>
              </a:rPr>
              <a:t>(nm, bal) {</a:t>
            </a:r>
          </a:p>
          <a:p>
            <a:r>
              <a:rPr lang="en-US" altLang="x-none" sz="1400">
                <a:latin typeface="Consolas" charset="0"/>
              </a:rPr>
              <a:t>    name = nm;</a:t>
            </a:r>
          </a:p>
          <a:p>
            <a:r>
              <a:rPr lang="en-US" altLang="x-none" sz="1400">
                <a:latin typeface="Consolas" charset="0"/>
              </a:rPr>
              <a:t>    balance = bal;</a:t>
            </a:r>
          </a:p>
          <a:p>
            <a:r>
              <a:rPr lang="en-US" altLang="x-none" sz="1400">
                <a:latin typeface="Consolas" charset="0"/>
              </a:rPr>
              <a:t>}</a:t>
            </a:r>
          </a:p>
        </p:txBody>
      </p:sp>
      <p:sp>
        <p:nvSpPr>
          <p:cNvPr id="1476614" name="Text Box 6"/>
          <p:cNvSpPr txBox="1">
            <a:spLocks noChangeArrowheads="1"/>
          </p:cNvSpPr>
          <p:nvPr/>
        </p:nvSpPr>
        <p:spPr bwMode="auto">
          <a:xfrm>
            <a:off x="7010400" y="1233488"/>
            <a:ext cx="560388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x-none" sz="1800">
                <a:latin typeface="Consolas" charset="0"/>
              </a:rPr>
              <a:t>ba1</a:t>
            </a:r>
          </a:p>
        </p:txBody>
      </p:sp>
      <p:sp>
        <p:nvSpPr>
          <p:cNvPr id="1476615" name="Text Box 7"/>
          <p:cNvSpPr txBox="1">
            <a:spLocks noChangeArrowheads="1"/>
          </p:cNvSpPr>
          <p:nvPr/>
        </p:nvSpPr>
        <p:spPr bwMode="auto">
          <a:xfrm>
            <a:off x="7010400" y="3622675"/>
            <a:ext cx="56038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x-none" sz="1800">
                <a:latin typeface="Consolas" charset="0"/>
              </a:rPr>
              <a:t>ba2</a:t>
            </a:r>
          </a:p>
        </p:txBody>
      </p:sp>
      <p:sp>
        <p:nvSpPr>
          <p:cNvPr id="1476618" name="Line 10"/>
          <p:cNvSpPr>
            <a:spLocks noChangeShapeType="1"/>
          </p:cNvSpPr>
          <p:nvPr/>
        </p:nvSpPr>
        <p:spPr bwMode="auto">
          <a:xfrm>
            <a:off x="2743200" y="1905000"/>
            <a:ext cx="31242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76619" name="Line 11"/>
          <p:cNvSpPr>
            <a:spLocks noChangeShapeType="1"/>
          </p:cNvSpPr>
          <p:nvPr/>
        </p:nvSpPr>
        <p:spPr bwMode="auto">
          <a:xfrm>
            <a:off x="2743200" y="3733800"/>
            <a:ext cx="3124200" cy="990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329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/>
              <a:t>Constructors</a:t>
            </a:r>
          </a:p>
        </p:txBody>
      </p:sp>
      <p:sp>
        <p:nvSpPr>
          <p:cNvPr id="1474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US" altLang="x-none" b="1" dirty="0"/>
              <a:t>constructor</a:t>
            </a:r>
            <a:r>
              <a:rPr lang="en-US" altLang="x-none" dirty="0"/>
              <a:t>: Initializes the state of new objects as they are created.</a:t>
            </a:r>
          </a:p>
          <a:p>
            <a:pPr lvl="1">
              <a:lnSpc>
                <a:spcPct val="80000"/>
              </a:lnSpc>
              <a:buFontTx/>
              <a:buNone/>
            </a:pPr>
            <a:endParaRPr lang="en-US" altLang="x-none" dirty="0">
              <a:latin typeface="Consolas" charset="0"/>
            </a:endParaRP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x-none" dirty="0">
                <a:latin typeface="Consolas" charset="0"/>
              </a:rPr>
              <a:t>	public </a:t>
            </a:r>
            <a:r>
              <a:rPr lang="en-US" altLang="x-none" b="1" i="1" dirty="0" err="1">
                <a:latin typeface="Consolas" charset="0"/>
              </a:rPr>
              <a:t>ClassName</a:t>
            </a:r>
            <a:r>
              <a:rPr lang="en-US" altLang="x-none" dirty="0">
                <a:latin typeface="Consolas" charset="0"/>
              </a:rPr>
              <a:t>(</a:t>
            </a:r>
            <a:r>
              <a:rPr lang="en-US" altLang="x-none" b="1" i="1" dirty="0">
                <a:latin typeface="Consolas" charset="0"/>
              </a:rPr>
              <a:t>parameters</a:t>
            </a:r>
            <a:r>
              <a:rPr lang="en-US" altLang="x-none" dirty="0">
                <a:latin typeface="Consolas" charset="0"/>
              </a:rPr>
              <a:t>) {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x-none" dirty="0">
                <a:latin typeface="Consolas" charset="0"/>
              </a:rPr>
              <a:t>	    </a:t>
            </a:r>
            <a:r>
              <a:rPr lang="en-US" altLang="x-none" b="1" i="1" dirty="0">
                <a:latin typeface="Consolas" charset="0"/>
              </a:rPr>
              <a:t>statements</a:t>
            </a:r>
            <a:r>
              <a:rPr lang="en-US" altLang="x-none" dirty="0">
                <a:latin typeface="Consolas" charset="0"/>
              </a:rPr>
              <a:t>;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x-none" dirty="0">
                <a:latin typeface="Consolas" charset="0"/>
              </a:rPr>
              <a:t>	}</a:t>
            </a:r>
          </a:p>
          <a:p>
            <a:pPr lvl="1">
              <a:lnSpc>
                <a:spcPct val="80000"/>
              </a:lnSpc>
              <a:buFontTx/>
              <a:buNone/>
            </a:pPr>
            <a:endParaRPr lang="en-US" altLang="x-none" dirty="0">
              <a:latin typeface="Consolas" charset="0"/>
            </a:endParaRPr>
          </a:p>
          <a:p>
            <a:pPr lvl="1">
              <a:lnSpc>
                <a:spcPct val="80000"/>
              </a:lnSpc>
              <a:buFontTx/>
              <a:buNone/>
            </a:pPr>
            <a:endParaRPr lang="en-US" altLang="x-none" dirty="0">
              <a:latin typeface="Consolas" charset="0"/>
            </a:endParaRPr>
          </a:p>
          <a:p>
            <a:pPr lvl="1">
              <a:lnSpc>
                <a:spcPct val="120000"/>
              </a:lnSpc>
            </a:pPr>
            <a:r>
              <a:rPr lang="en-US" altLang="x-none" dirty="0"/>
              <a:t>The constructor runs when the client says </a:t>
            </a:r>
            <a:r>
              <a:rPr lang="en-US" altLang="x-none" dirty="0">
                <a:latin typeface="Consolas" charset="0"/>
              </a:rPr>
              <a:t>new </a:t>
            </a:r>
            <a:r>
              <a:rPr lang="en-US" altLang="x-none" b="1" i="1" dirty="0" err="1">
                <a:latin typeface="Consolas" charset="0"/>
              </a:rPr>
              <a:t>ClassName</a:t>
            </a:r>
            <a:r>
              <a:rPr lang="en-US" altLang="x-none" dirty="0">
                <a:latin typeface="Consolas" charset="0"/>
              </a:rPr>
              <a:t>(...);</a:t>
            </a:r>
            <a:endParaRPr lang="en-US" altLang="x-none" sz="900" dirty="0">
              <a:latin typeface="Consolas" charset="0"/>
            </a:endParaRPr>
          </a:p>
          <a:p>
            <a:pPr lvl="1">
              <a:lnSpc>
                <a:spcPct val="120000"/>
              </a:lnSpc>
            </a:pPr>
            <a:endParaRPr lang="en-US" altLang="x-none" dirty="0">
              <a:latin typeface="Consolas" charset="0"/>
            </a:endParaRPr>
          </a:p>
          <a:p>
            <a:pPr lvl="1">
              <a:lnSpc>
                <a:spcPct val="120000"/>
              </a:lnSpc>
            </a:pPr>
            <a:r>
              <a:rPr lang="en-US" altLang="x-none" u="sng" dirty="0"/>
              <a:t>no return type</a:t>
            </a:r>
            <a:r>
              <a:rPr lang="en-US" altLang="x-none" dirty="0"/>
              <a:t> is specified; it "returns" the new object being created</a:t>
            </a:r>
            <a:endParaRPr lang="en-US" altLang="x-none" sz="900" dirty="0"/>
          </a:p>
          <a:p>
            <a:pPr lvl="1">
              <a:lnSpc>
                <a:spcPct val="120000"/>
              </a:lnSpc>
            </a:pPr>
            <a:endParaRPr lang="en-US" altLang="x-none" dirty="0"/>
          </a:p>
          <a:p>
            <a:pPr lvl="1">
              <a:lnSpc>
                <a:spcPct val="120000"/>
              </a:lnSpc>
            </a:pPr>
            <a:r>
              <a:rPr lang="en-US" altLang="x-none" dirty="0"/>
              <a:t>If a class has no constructor, Java gives it a </a:t>
            </a:r>
            <a:r>
              <a:rPr lang="en-US" altLang="x-none" i="1" dirty="0"/>
              <a:t>default constructor</a:t>
            </a:r>
            <a:r>
              <a:rPr lang="en-US" altLang="x-none" dirty="0"/>
              <a:t> with no parameters that sets all fields to default values like </a:t>
            </a:r>
            <a:r>
              <a:rPr lang="en-US" altLang="x-none" dirty="0">
                <a:latin typeface="Consolas" charset="0"/>
              </a:rPr>
              <a:t>0</a:t>
            </a:r>
            <a:r>
              <a:rPr lang="en-US" altLang="x-none" dirty="0"/>
              <a:t> or </a:t>
            </a:r>
            <a:r>
              <a:rPr lang="en-US" altLang="x-none" dirty="0">
                <a:latin typeface="Consolas" charset="0"/>
              </a:rPr>
              <a:t>null</a:t>
            </a:r>
            <a:r>
              <a:rPr lang="en-US" altLang="x-none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0245695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56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56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56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Class?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US" sz="8600" dirty="0" smtClean="0"/>
              <a:t>A class defines a new variable type.</a:t>
            </a:r>
            <a:endParaRPr lang="en-US" sz="8600" dirty="0"/>
          </a:p>
        </p:txBody>
      </p:sp>
    </p:spTree>
    <p:extLst>
      <p:ext uri="{BB962C8B-B14F-4D97-AF65-F5344CB8AC3E}">
        <p14:creationId xmlns:p14="http://schemas.microsoft.com/office/powerpoint/2010/main" val="921214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 New Class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sz="3600" b="1" dirty="0" smtClean="0"/>
              <a:t>What information is inside this new variable type?</a:t>
            </a:r>
            <a:r>
              <a:rPr lang="en-US" sz="3600" dirty="0" smtClean="0"/>
              <a:t> These are its instance variables.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3600" b="1" dirty="0" smtClean="0"/>
              <a:t>What can this new variable type do?</a:t>
            </a:r>
            <a:r>
              <a:rPr lang="en-US" sz="3600" dirty="0" smtClean="0"/>
              <a:t>  These are its public methods.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3600" b="1" dirty="0" smtClean="0"/>
              <a:t>How do you create a variable of this type?</a:t>
            </a:r>
            <a:r>
              <a:rPr lang="en-US" sz="3600" dirty="0" smtClean="0"/>
              <a:t>  This is the constructor.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1447597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 for today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 smtClean="0">
                <a:solidFill>
                  <a:schemeClr val="bg1">
                    <a:lumMod val="75000"/>
                  </a:schemeClr>
                </a:solidFill>
              </a:rPr>
              <a:t>Recap: </a:t>
            </a:r>
            <a:r>
              <a:rPr lang="en-US" sz="3600" dirty="0" err="1" smtClean="0">
                <a:solidFill>
                  <a:schemeClr val="bg1">
                    <a:lumMod val="75000"/>
                  </a:schemeClr>
                </a:solidFill>
              </a:rPr>
              <a:t>HashMaps</a:t>
            </a:r>
            <a:r>
              <a:rPr lang="en-US" sz="3600" dirty="0" smtClean="0">
                <a:solidFill>
                  <a:schemeClr val="bg1">
                    <a:lumMod val="75000"/>
                  </a:schemeClr>
                </a:solidFill>
              </a:rPr>
              <a:t> + What’s Trending</a:t>
            </a:r>
          </a:p>
          <a:p>
            <a:r>
              <a:rPr lang="en-US" sz="3600" dirty="0" smtClean="0">
                <a:solidFill>
                  <a:schemeClr val="bg1">
                    <a:lumMod val="75000"/>
                  </a:schemeClr>
                </a:solidFill>
              </a:rPr>
              <a:t>Classes</a:t>
            </a:r>
          </a:p>
          <a:p>
            <a:r>
              <a:rPr lang="en-US" sz="3600" dirty="0" smtClean="0"/>
              <a:t>Practice: Employee</a:t>
            </a:r>
          </a:p>
          <a:p>
            <a:r>
              <a:rPr lang="en-US" sz="3600" dirty="0" err="1" smtClean="0">
                <a:solidFill>
                  <a:schemeClr val="bg1">
                    <a:lumMod val="75000"/>
                  </a:schemeClr>
                </a:solidFill>
              </a:rPr>
              <a:t>toString</a:t>
            </a:r>
            <a:endParaRPr lang="en-US" sz="3600" dirty="0" smtClean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3600" dirty="0" smtClean="0">
                <a:solidFill>
                  <a:schemeClr val="bg1">
                    <a:lumMod val="75000"/>
                  </a:schemeClr>
                </a:solidFill>
              </a:rPr>
              <a:t>Reca</a:t>
            </a:r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p</a:t>
            </a:r>
            <a:endParaRPr lang="en-US" sz="3600" dirty="0" smtClean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5641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5"/>
    </mc:Choice>
    <mc:Fallback xmlns="">
      <p:transition spd="slow" advTm="405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Recap: </a:t>
            </a:r>
            <a:r>
              <a:rPr lang="en-US" dirty="0" err="1" smtClean="0"/>
              <a:t>HashMaps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0289" y="1608983"/>
            <a:ext cx="6534220" cy="4554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631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Practice: Employee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dirty="0" smtClean="0"/>
              <a:t>Let’s define a new variable type called </a:t>
            </a:r>
            <a:r>
              <a:rPr lang="en-US" sz="3200" b="1" dirty="0" smtClean="0"/>
              <a:t>Employee </a:t>
            </a:r>
            <a:r>
              <a:rPr lang="en-US" sz="3200" dirty="0" smtClean="0"/>
              <a:t>that represents a single Employee.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 smtClean="0"/>
              <a:t>What information would an Employee store?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 smtClean="0"/>
              <a:t>What could an Employee do?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 smtClean="0"/>
              <a:t>How would you create a new Employee variable?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84069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 for today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 smtClean="0">
                <a:solidFill>
                  <a:schemeClr val="bg1">
                    <a:lumMod val="75000"/>
                  </a:schemeClr>
                </a:solidFill>
              </a:rPr>
              <a:t>Recap: </a:t>
            </a:r>
            <a:r>
              <a:rPr lang="en-US" sz="3600" dirty="0" err="1" smtClean="0">
                <a:solidFill>
                  <a:schemeClr val="bg1">
                    <a:lumMod val="75000"/>
                  </a:schemeClr>
                </a:solidFill>
              </a:rPr>
              <a:t>HashMaps</a:t>
            </a:r>
            <a:r>
              <a:rPr lang="en-US" sz="3600" dirty="0" smtClean="0">
                <a:solidFill>
                  <a:schemeClr val="bg1">
                    <a:lumMod val="75000"/>
                  </a:schemeClr>
                </a:solidFill>
              </a:rPr>
              <a:t> + What’s Trending</a:t>
            </a:r>
          </a:p>
          <a:p>
            <a:r>
              <a:rPr lang="en-US" sz="3600" dirty="0" smtClean="0">
                <a:solidFill>
                  <a:schemeClr val="bg1">
                    <a:lumMod val="75000"/>
                  </a:schemeClr>
                </a:solidFill>
              </a:rPr>
              <a:t>Classes</a:t>
            </a:r>
          </a:p>
          <a:p>
            <a:r>
              <a:rPr lang="en-US" sz="3600" dirty="0" smtClean="0">
                <a:solidFill>
                  <a:schemeClr val="bg1">
                    <a:lumMod val="75000"/>
                  </a:schemeClr>
                </a:solidFill>
              </a:rPr>
              <a:t>Practice: Employee</a:t>
            </a:r>
          </a:p>
          <a:p>
            <a:r>
              <a:rPr lang="en-US" sz="3600" dirty="0" err="1" smtClean="0"/>
              <a:t>toString</a:t>
            </a:r>
            <a:endParaRPr lang="en-US" sz="3600" dirty="0" smtClean="0"/>
          </a:p>
          <a:p>
            <a:r>
              <a:rPr lang="en-US" sz="3600" dirty="0" smtClean="0">
                <a:solidFill>
                  <a:schemeClr val="bg1">
                    <a:lumMod val="75000"/>
                  </a:schemeClr>
                </a:solidFill>
              </a:rPr>
              <a:t>Reca</a:t>
            </a:r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p</a:t>
            </a:r>
            <a:endParaRPr lang="en-US" sz="3600" dirty="0" smtClean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7183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5"/>
    </mc:Choice>
    <mc:Fallback xmlns="">
      <p:transition spd="slow" advTm="405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1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 smtClean="0"/>
              <a:t>Printing Variables</a:t>
            </a:r>
            <a:endParaRPr lang="en-US" altLang="x-none" dirty="0"/>
          </a:p>
        </p:txBody>
      </p:sp>
      <p:sp>
        <p:nvSpPr>
          <p:cNvPr id="15011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x-none"/>
              <a:t>By default, Java doesn't know how to print objects.</a:t>
            </a:r>
            <a:endParaRPr lang="en-US" altLang="x-none" sz="800">
              <a:latin typeface="Courier New" charset="0"/>
            </a:endParaRPr>
          </a:p>
          <a:p>
            <a:pPr lvl="1">
              <a:lnSpc>
                <a:spcPct val="80000"/>
              </a:lnSpc>
              <a:buFontTx/>
              <a:buNone/>
            </a:pPr>
            <a:endParaRPr lang="en-US" altLang="x-none" sz="2000">
              <a:latin typeface="Consolas" charset="0"/>
            </a:endParaRP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x-none" sz="2000">
                <a:solidFill>
                  <a:srgbClr val="008000"/>
                </a:solidFill>
                <a:latin typeface="Consolas" charset="0"/>
              </a:rPr>
              <a:t>// ba1 is BankAccount@9e8c34</a:t>
            </a:r>
            <a:endParaRPr lang="en-US" altLang="x-none" sz="2000">
              <a:latin typeface="Consolas" charset="0"/>
            </a:endParaRP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x-none" sz="2000">
                <a:latin typeface="Consolas" charset="0"/>
              </a:rPr>
              <a:t>BankAccount ba1 = new BankAccount("Marty", 1.25);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x-none" sz="2000">
                <a:solidFill>
                  <a:srgbClr val="8C1515"/>
                </a:solidFill>
                <a:latin typeface="Consolas" charset="0"/>
              </a:rPr>
              <a:t>println("ba1 is " + ba1);</a:t>
            </a:r>
          </a:p>
          <a:p>
            <a:pPr lvl="1">
              <a:lnSpc>
                <a:spcPct val="80000"/>
              </a:lnSpc>
              <a:buFontTx/>
              <a:buNone/>
            </a:pPr>
            <a:endParaRPr lang="en-US" altLang="x-none" sz="2000" b="1">
              <a:solidFill>
                <a:srgbClr val="008080"/>
              </a:solidFill>
              <a:latin typeface="Consolas" charset="0"/>
            </a:endParaRP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x-none" sz="2000">
                <a:solidFill>
                  <a:srgbClr val="008000"/>
                </a:solidFill>
                <a:latin typeface="Consolas" charset="0"/>
              </a:rPr>
              <a:t>// better, but cumbersome to write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x-none" sz="2000">
                <a:solidFill>
                  <a:srgbClr val="008000"/>
                </a:solidFill>
                <a:latin typeface="Consolas" charset="0"/>
              </a:rPr>
              <a:t>// ba1 is Marty with $1.25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x-none" sz="2000">
                <a:latin typeface="Consolas" charset="0"/>
              </a:rPr>
              <a:t>println("ba1 is " + ba1.getName() + " with $"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x-none" sz="2000">
                <a:latin typeface="Consolas" charset="0"/>
              </a:rPr>
              <a:t>        + ba1.getBalance());</a:t>
            </a:r>
          </a:p>
          <a:p>
            <a:pPr lvl="1">
              <a:lnSpc>
                <a:spcPct val="80000"/>
              </a:lnSpc>
              <a:buFontTx/>
              <a:buNone/>
            </a:pPr>
            <a:endParaRPr lang="en-US" altLang="x-none" sz="2000">
              <a:latin typeface="Consolas" charset="0"/>
            </a:endParaRPr>
          </a:p>
          <a:p>
            <a:pPr lvl="1">
              <a:lnSpc>
                <a:spcPct val="80000"/>
              </a:lnSpc>
              <a:buFontTx/>
              <a:buNone/>
            </a:pPr>
            <a:endParaRPr lang="en-US" altLang="x-none" sz="2000">
              <a:latin typeface="Consolas" charset="0"/>
            </a:endParaRP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x-none" sz="2000">
                <a:solidFill>
                  <a:srgbClr val="008000"/>
                </a:solidFill>
                <a:latin typeface="Consolas" charset="0"/>
              </a:rPr>
              <a:t>// desired behavior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x-none" sz="2000">
                <a:latin typeface="Consolas" charset="0"/>
              </a:rPr>
              <a:t>println("b1 is " + </a:t>
            </a:r>
            <a:r>
              <a:rPr lang="en-US" altLang="x-none" sz="2000" b="1">
                <a:solidFill>
                  <a:srgbClr val="003399"/>
                </a:solidFill>
                <a:latin typeface="Consolas" charset="0"/>
              </a:rPr>
              <a:t>ba1</a:t>
            </a:r>
            <a:r>
              <a:rPr lang="en-US" altLang="x-none" sz="2000">
                <a:latin typeface="Consolas" charset="0"/>
              </a:rPr>
              <a:t>);   </a:t>
            </a:r>
            <a:r>
              <a:rPr lang="en-US" altLang="x-none" sz="2000">
                <a:solidFill>
                  <a:srgbClr val="008000"/>
                </a:solidFill>
                <a:latin typeface="Consolas" charset="0"/>
              </a:rPr>
              <a:t>// ba1 is Marty with $1.25</a:t>
            </a:r>
          </a:p>
        </p:txBody>
      </p:sp>
    </p:spTree>
    <p:extLst>
      <p:ext uri="{BB962C8B-B14F-4D97-AF65-F5344CB8AC3E}">
        <p14:creationId xmlns:p14="http://schemas.microsoft.com/office/powerpoint/2010/main" val="92613350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11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011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11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011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118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50118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118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50118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118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50118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118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50118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22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>
                <a:ea typeface="Tahoma" charset="0"/>
                <a:cs typeface="Tahoma" charset="0"/>
              </a:rPr>
              <a:t>The </a:t>
            </a:r>
            <a:r>
              <a:rPr lang="en-US" altLang="x-none" dirty="0" err="1">
                <a:ea typeface="Tahoma" charset="0"/>
                <a:cs typeface="Tahoma" charset="0"/>
              </a:rPr>
              <a:t>toString</a:t>
            </a:r>
            <a:r>
              <a:rPr lang="en-US" altLang="x-none" dirty="0">
                <a:ea typeface="Tahoma" charset="0"/>
                <a:cs typeface="Tahoma" charset="0"/>
              </a:rPr>
              <a:t> </a:t>
            </a:r>
            <a:r>
              <a:rPr lang="en-US" altLang="x-none" dirty="0" smtClean="0">
                <a:ea typeface="Tahoma" charset="0"/>
                <a:cs typeface="Tahoma" charset="0"/>
              </a:rPr>
              <a:t>Method</a:t>
            </a:r>
            <a:endParaRPr lang="en-US" altLang="x-none" dirty="0">
              <a:ea typeface="Tahoma" charset="0"/>
              <a:cs typeface="Tahoma" charset="0"/>
            </a:endParaRPr>
          </a:p>
        </p:txBody>
      </p:sp>
      <p:sp>
        <p:nvSpPr>
          <p:cNvPr id="15022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ctr">
              <a:lnSpc>
                <a:spcPct val="110000"/>
              </a:lnSpc>
              <a:buFontTx/>
              <a:buNone/>
            </a:pPr>
            <a:r>
              <a:rPr lang="en-US" altLang="x-none" i="1" dirty="0" smtClean="0"/>
              <a:t>A special method in a class that tells </a:t>
            </a:r>
            <a:r>
              <a:rPr lang="en-US" altLang="x-none" i="1" dirty="0"/>
              <a:t>Java how to convert an object into a </a:t>
            </a:r>
            <a:r>
              <a:rPr lang="en-US" altLang="x-none" i="1" dirty="0" smtClean="0"/>
              <a:t>string.</a:t>
            </a:r>
            <a:endParaRPr lang="en-US" altLang="x-none" i="1" dirty="0"/>
          </a:p>
          <a:p>
            <a:pPr lvl="1">
              <a:lnSpc>
                <a:spcPct val="110000"/>
              </a:lnSpc>
              <a:buFontTx/>
              <a:buNone/>
            </a:pPr>
            <a:endParaRPr lang="en-US" altLang="x-none" dirty="0">
              <a:latin typeface="Consolas" charset="0"/>
            </a:endParaRP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x-none" dirty="0">
                <a:latin typeface="Consolas" charset="0"/>
              </a:rPr>
              <a:t>	</a:t>
            </a:r>
            <a:r>
              <a:rPr lang="en-US" altLang="x-none" dirty="0" err="1">
                <a:latin typeface="Consolas" charset="0"/>
              </a:rPr>
              <a:t>BankAccount</a:t>
            </a:r>
            <a:r>
              <a:rPr lang="en-US" altLang="x-none" dirty="0">
                <a:latin typeface="Consolas" charset="0"/>
              </a:rPr>
              <a:t> ba1 = new </a:t>
            </a:r>
            <a:r>
              <a:rPr lang="en-US" altLang="x-none" dirty="0" err="1">
                <a:latin typeface="Consolas" charset="0"/>
              </a:rPr>
              <a:t>BankAccount</a:t>
            </a:r>
            <a:r>
              <a:rPr lang="en-US" altLang="x-none" dirty="0">
                <a:latin typeface="Consolas" charset="0"/>
              </a:rPr>
              <a:t>("Marty", 1.25);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x-none" dirty="0">
                <a:latin typeface="Consolas" charset="0"/>
              </a:rPr>
              <a:t>	</a:t>
            </a:r>
            <a:r>
              <a:rPr lang="en-US" altLang="x-none" dirty="0" err="1">
                <a:latin typeface="Consolas" charset="0"/>
              </a:rPr>
              <a:t>println</a:t>
            </a:r>
            <a:r>
              <a:rPr lang="en-US" altLang="x-none" dirty="0">
                <a:latin typeface="Consolas" charset="0"/>
              </a:rPr>
              <a:t>("ba1 is " + </a:t>
            </a:r>
            <a:r>
              <a:rPr lang="en-US" altLang="x-none" b="1" dirty="0">
                <a:latin typeface="Consolas" charset="0"/>
              </a:rPr>
              <a:t>ba1</a:t>
            </a:r>
            <a:r>
              <a:rPr lang="en-US" altLang="x-none" dirty="0">
                <a:latin typeface="Consolas" charset="0"/>
              </a:rPr>
              <a:t>);</a:t>
            </a:r>
          </a:p>
          <a:p>
            <a:pPr lvl="1">
              <a:lnSpc>
                <a:spcPct val="80000"/>
              </a:lnSpc>
              <a:buFontTx/>
              <a:buNone/>
            </a:pPr>
            <a:endParaRPr lang="en-US" altLang="x-none" sz="900" dirty="0">
              <a:latin typeface="Consolas" charset="0"/>
            </a:endParaRPr>
          </a:p>
          <a:p>
            <a:pPr lvl="1">
              <a:lnSpc>
                <a:spcPct val="80000"/>
              </a:lnSpc>
              <a:buFontTx/>
              <a:buNone/>
            </a:pPr>
            <a:endParaRPr lang="en-US" altLang="x-none" sz="900" dirty="0">
              <a:latin typeface="Consolas" charset="0"/>
            </a:endParaRP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x-none" b="1" dirty="0">
                <a:solidFill>
                  <a:srgbClr val="008080"/>
                </a:solidFill>
                <a:latin typeface="Consolas" charset="0"/>
              </a:rPr>
              <a:t>	</a:t>
            </a:r>
            <a:r>
              <a:rPr lang="en-US" altLang="x-none" dirty="0">
                <a:solidFill>
                  <a:srgbClr val="008000"/>
                </a:solidFill>
                <a:latin typeface="Consolas" charset="0"/>
              </a:rPr>
              <a:t>// the above code is really calling the following: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x-none" dirty="0">
                <a:latin typeface="Consolas" charset="0"/>
              </a:rPr>
              <a:t>	</a:t>
            </a:r>
            <a:r>
              <a:rPr lang="en-US" altLang="x-none" dirty="0" err="1">
                <a:latin typeface="Consolas" charset="0"/>
              </a:rPr>
              <a:t>println</a:t>
            </a:r>
            <a:r>
              <a:rPr lang="en-US" altLang="x-none" dirty="0">
                <a:latin typeface="Consolas" charset="0"/>
              </a:rPr>
              <a:t>("ba1 is " + ba1</a:t>
            </a:r>
            <a:r>
              <a:rPr lang="en-US" altLang="x-none" b="1" dirty="0">
                <a:solidFill>
                  <a:schemeClr val="accent2"/>
                </a:solidFill>
                <a:latin typeface="Consolas" charset="0"/>
              </a:rPr>
              <a:t>.toString()</a:t>
            </a:r>
            <a:r>
              <a:rPr lang="en-US" altLang="x-none" dirty="0">
                <a:latin typeface="Consolas" charset="0"/>
              </a:rPr>
              <a:t>);</a:t>
            </a:r>
          </a:p>
          <a:p>
            <a:pPr lvl="1">
              <a:lnSpc>
                <a:spcPct val="80000"/>
              </a:lnSpc>
              <a:buFontTx/>
              <a:buNone/>
            </a:pPr>
            <a:endParaRPr lang="en-US" altLang="x-none" dirty="0">
              <a:latin typeface="Consolas" charset="0"/>
            </a:endParaRPr>
          </a:p>
          <a:p>
            <a:pPr lvl="1">
              <a:lnSpc>
                <a:spcPct val="80000"/>
              </a:lnSpc>
              <a:buFontTx/>
              <a:buNone/>
            </a:pPr>
            <a:endParaRPr lang="en-US" altLang="x-none" dirty="0">
              <a:latin typeface="Consolas" charset="0"/>
            </a:endParaRPr>
          </a:p>
          <a:p>
            <a:pPr>
              <a:lnSpc>
                <a:spcPct val="110000"/>
              </a:lnSpc>
            </a:pPr>
            <a:r>
              <a:rPr lang="en-US" altLang="x-none" dirty="0" smtClean="0"/>
              <a:t>Every class has a </a:t>
            </a:r>
            <a:r>
              <a:rPr lang="en-US" altLang="x-none" dirty="0" err="1" smtClean="0">
                <a:latin typeface="Consolas" charset="0"/>
              </a:rPr>
              <a:t>toString</a:t>
            </a:r>
            <a:r>
              <a:rPr lang="en-US" altLang="x-none" dirty="0" smtClean="0"/>
              <a:t>, even if it isn't in your code.</a:t>
            </a:r>
          </a:p>
          <a:p>
            <a:pPr lvl="1">
              <a:lnSpc>
                <a:spcPct val="110000"/>
              </a:lnSpc>
            </a:pPr>
            <a:r>
              <a:rPr lang="en-US" altLang="x-none" dirty="0" smtClean="0"/>
              <a:t>Default: class's name </a:t>
            </a:r>
            <a:r>
              <a:rPr lang="en-US" altLang="x-none" dirty="0" smtClean="0">
                <a:latin typeface="Consolas" charset="0"/>
              </a:rPr>
              <a:t>@</a:t>
            </a:r>
            <a:r>
              <a:rPr lang="en-US" altLang="x-none" dirty="0" smtClean="0"/>
              <a:t> object's memory address  </a:t>
            </a:r>
            <a:r>
              <a:rPr lang="en-US" altLang="x-none" sz="1800" dirty="0" smtClean="0"/>
              <a:t>(base 16)</a:t>
            </a:r>
            <a:endParaRPr lang="en-US" altLang="x-none" dirty="0" smtClean="0">
              <a:latin typeface="Courier New" charset="0"/>
            </a:endParaRPr>
          </a:p>
          <a:p>
            <a:pPr lvl="1">
              <a:lnSpc>
                <a:spcPct val="110000"/>
              </a:lnSpc>
              <a:buFontTx/>
              <a:buNone/>
            </a:pPr>
            <a:endParaRPr lang="en-US" altLang="x-none" sz="900" dirty="0" smtClean="0">
              <a:latin typeface="Consolas" charset="0"/>
            </a:endParaRPr>
          </a:p>
          <a:p>
            <a:pPr lvl="1">
              <a:lnSpc>
                <a:spcPct val="110000"/>
              </a:lnSpc>
              <a:buFontTx/>
              <a:buNone/>
            </a:pPr>
            <a:r>
              <a:rPr lang="en-US" altLang="x-none" dirty="0" smtClean="0">
                <a:latin typeface="Consolas" charset="0"/>
              </a:rPr>
              <a:t>	BankAccount@9e8c34</a:t>
            </a:r>
            <a:endParaRPr lang="en-US" altLang="x-none" dirty="0">
              <a:latin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427785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32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 smtClean="0">
                <a:ea typeface="Tahoma" charset="0"/>
                <a:cs typeface="Tahoma" charset="0"/>
              </a:rPr>
              <a:t>The </a:t>
            </a:r>
            <a:r>
              <a:rPr lang="en-US" altLang="x-none" dirty="0" err="1" smtClean="0">
                <a:ea typeface="Tahoma" charset="0"/>
                <a:cs typeface="Tahoma" charset="0"/>
              </a:rPr>
              <a:t>toString</a:t>
            </a:r>
            <a:r>
              <a:rPr lang="en-US" altLang="x-none" dirty="0" smtClean="0">
                <a:ea typeface="Tahoma" charset="0"/>
                <a:cs typeface="Tahoma" charset="0"/>
              </a:rPr>
              <a:t> Method</a:t>
            </a:r>
            <a:endParaRPr lang="en-US" altLang="x-none" dirty="0">
              <a:ea typeface="Tahoma" charset="0"/>
              <a:cs typeface="Tahoma" charset="0"/>
            </a:endParaRPr>
          </a:p>
        </p:txBody>
      </p:sp>
      <p:sp>
        <p:nvSpPr>
          <p:cNvPr id="15032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lvl="1">
              <a:lnSpc>
                <a:spcPct val="90000"/>
              </a:lnSpc>
              <a:buFontTx/>
              <a:buNone/>
            </a:pPr>
            <a:r>
              <a:rPr lang="en-US" altLang="x-none">
                <a:latin typeface="Consolas" charset="0"/>
              </a:rPr>
              <a:t>	public String toString() {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altLang="x-none">
                <a:latin typeface="Consolas" charset="0"/>
              </a:rPr>
              <a:t>	    </a:t>
            </a:r>
            <a:r>
              <a:rPr lang="en-US" altLang="x-none" b="1" i="1">
                <a:latin typeface="Consolas" charset="0"/>
              </a:rPr>
              <a:t>code that returns a String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altLang="x-none" b="1" i="1">
                <a:latin typeface="Consolas" charset="0"/>
              </a:rPr>
              <a:t>	    representing this object</a:t>
            </a:r>
            <a:r>
              <a:rPr lang="en-US" altLang="x-none">
                <a:latin typeface="Consolas" charset="0"/>
              </a:rPr>
              <a:t>;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altLang="x-none">
                <a:latin typeface="Consolas" charset="0"/>
              </a:rPr>
              <a:t>	}</a:t>
            </a:r>
          </a:p>
          <a:p>
            <a:pPr lvl="1">
              <a:lnSpc>
                <a:spcPct val="90000"/>
              </a:lnSpc>
              <a:buFontTx/>
              <a:buNone/>
            </a:pPr>
            <a:endParaRPr lang="en-US" altLang="x-none">
              <a:latin typeface="Consolas" charset="0"/>
            </a:endParaRPr>
          </a:p>
          <a:p>
            <a:pPr lvl="1">
              <a:lnSpc>
                <a:spcPct val="90000"/>
              </a:lnSpc>
              <a:buFontTx/>
              <a:buNone/>
            </a:pPr>
            <a:endParaRPr lang="en-US" altLang="x-none">
              <a:latin typeface="Consolas" charset="0"/>
            </a:endParaRPr>
          </a:p>
          <a:p>
            <a:pPr lvl="1"/>
            <a:r>
              <a:rPr lang="en-US" altLang="x-none"/>
              <a:t>Method name, return, and parameters must match exactly.</a:t>
            </a:r>
          </a:p>
          <a:p>
            <a:pPr lvl="1"/>
            <a:endParaRPr lang="en-US" altLang="x-none"/>
          </a:p>
          <a:p>
            <a:pPr lvl="1"/>
            <a:r>
              <a:rPr lang="en-US" altLang="x-none"/>
              <a:t>Example:</a:t>
            </a:r>
          </a:p>
          <a:p>
            <a:pPr lvl="1">
              <a:lnSpc>
                <a:spcPct val="70000"/>
              </a:lnSpc>
              <a:buFontTx/>
              <a:buNone/>
            </a:pPr>
            <a:r>
              <a:rPr lang="en-US" altLang="x-none" sz="900">
                <a:latin typeface="Consolas" charset="0"/>
              </a:rPr>
              <a:t>	</a:t>
            </a:r>
          </a:p>
          <a:p>
            <a:pPr lvl="1">
              <a:lnSpc>
                <a:spcPct val="70000"/>
              </a:lnSpc>
              <a:buFontTx/>
              <a:buNone/>
            </a:pPr>
            <a:r>
              <a:rPr lang="en-US" altLang="x-none">
                <a:solidFill>
                  <a:srgbClr val="008000"/>
                </a:solidFill>
                <a:latin typeface="Consolas" charset="0"/>
              </a:rPr>
              <a:t>	// Returns a String representing this account.</a:t>
            </a:r>
          </a:p>
          <a:p>
            <a:pPr lvl="1">
              <a:lnSpc>
                <a:spcPct val="70000"/>
              </a:lnSpc>
              <a:buFontTx/>
              <a:buNone/>
            </a:pPr>
            <a:r>
              <a:rPr lang="en-US" altLang="x-none">
                <a:latin typeface="Consolas" charset="0"/>
              </a:rPr>
              <a:t>	public String </a:t>
            </a:r>
            <a:r>
              <a:rPr lang="en-US" altLang="x-none" b="1">
                <a:latin typeface="Consolas" charset="0"/>
              </a:rPr>
              <a:t>toString</a:t>
            </a:r>
            <a:r>
              <a:rPr lang="en-US" altLang="x-none">
                <a:latin typeface="Consolas" charset="0"/>
              </a:rPr>
              <a:t>() {</a:t>
            </a:r>
          </a:p>
          <a:p>
            <a:pPr lvl="1">
              <a:lnSpc>
                <a:spcPct val="70000"/>
              </a:lnSpc>
              <a:buFontTx/>
              <a:buNone/>
            </a:pPr>
            <a:r>
              <a:rPr lang="en-US" altLang="x-none">
                <a:latin typeface="Consolas" charset="0"/>
              </a:rPr>
              <a:t>	    return name + " has $" + balance;</a:t>
            </a:r>
          </a:p>
          <a:p>
            <a:pPr lvl="1">
              <a:lnSpc>
                <a:spcPct val="70000"/>
              </a:lnSpc>
              <a:buFontTx/>
              <a:buNone/>
            </a:pPr>
            <a:r>
              <a:rPr lang="en-US" altLang="x-none">
                <a:latin typeface="Consolas" charset="0"/>
              </a:rPr>
              <a:t>	}</a:t>
            </a:r>
          </a:p>
        </p:txBody>
      </p:sp>
    </p:spTree>
    <p:extLst>
      <p:ext uri="{BB962C8B-B14F-4D97-AF65-F5344CB8AC3E}">
        <p14:creationId xmlns:p14="http://schemas.microsoft.com/office/powerpoint/2010/main" val="53005660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323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323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323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323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323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323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 for today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 smtClean="0">
                <a:solidFill>
                  <a:schemeClr val="bg1">
                    <a:lumMod val="75000"/>
                  </a:schemeClr>
                </a:solidFill>
              </a:rPr>
              <a:t>Recap: </a:t>
            </a:r>
            <a:r>
              <a:rPr lang="en-US" sz="3600" dirty="0" err="1" smtClean="0">
                <a:solidFill>
                  <a:schemeClr val="bg1">
                    <a:lumMod val="75000"/>
                  </a:schemeClr>
                </a:solidFill>
              </a:rPr>
              <a:t>HashMaps</a:t>
            </a:r>
            <a:r>
              <a:rPr lang="en-US" sz="3600" dirty="0" smtClean="0">
                <a:solidFill>
                  <a:schemeClr val="bg1">
                    <a:lumMod val="75000"/>
                  </a:schemeClr>
                </a:solidFill>
              </a:rPr>
              <a:t> + What’s Trending</a:t>
            </a:r>
          </a:p>
          <a:p>
            <a:r>
              <a:rPr lang="en-US" sz="3600" dirty="0" smtClean="0">
                <a:solidFill>
                  <a:schemeClr val="bg1">
                    <a:lumMod val="75000"/>
                  </a:schemeClr>
                </a:solidFill>
              </a:rPr>
              <a:t>Classes</a:t>
            </a:r>
          </a:p>
          <a:p>
            <a:r>
              <a:rPr lang="en-US" sz="3600" dirty="0" smtClean="0">
                <a:solidFill>
                  <a:schemeClr val="bg1">
                    <a:lumMod val="75000"/>
                  </a:schemeClr>
                </a:solidFill>
              </a:rPr>
              <a:t>Practice: Employee</a:t>
            </a:r>
          </a:p>
          <a:p>
            <a:r>
              <a:rPr lang="en-US" sz="3600" dirty="0" err="1" smtClean="0">
                <a:solidFill>
                  <a:schemeClr val="bg1">
                    <a:lumMod val="75000"/>
                  </a:schemeClr>
                </a:solidFill>
              </a:rPr>
              <a:t>toString</a:t>
            </a:r>
            <a:endParaRPr lang="en-US" sz="3600" dirty="0" smtClean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3600" dirty="0" smtClean="0"/>
              <a:t>Reca</a:t>
            </a:r>
            <a:r>
              <a:rPr lang="en-US" sz="3600" dirty="0"/>
              <a:t>p</a:t>
            </a:r>
            <a:endParaRPr lang="en-US" sz="3600" dirty="0" smtClean="0"/>
          </a:p>
        </p:txBody>
      </p:sp>
    </p:spTree>
    <p:extLst>
      <p:ext uri="{BB962C8B-B14F-4D97-AF65-F5344CB8AC3E}">
        <p14:creationId xmlns:p14="http://schemas.microsoft.com/office/powerpoint/2010/main" val="1255412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5"/>
    </mc:Choice>
    <mc:Fallback xmlns="">
      <p:transition spd="slow" advTm="405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Class?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US" sz="8600" dirty="0" smtClean="0"/>
              <a:t>A class defines a new variable type.</a:t>
            </a:r>
            <a:endParaRPr lang="en-US" sz="8600" dirty="0"/>
          </a:p>
        </p:txBody>
      </p:sp>
    </p:spTree>
    <p:extLst>
      <p:ext uri="{BB962C8B-B14F-4D97-AF65-F5344CB8AC3E}">
        <p14:creationId xmlns:p14="http://schemas.microsoft.com/office/powerpoint/2010/main" val="692585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 New Class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sz="3600" b="1" dirty="0" smtClean="0"/>
              <a:t>What information is inside this new variable type?</a:t>
            </a:r>
            <a:r>
              <a:rPr lang="en-US" sz="3600" dirty="0" smtClean="0"/>
              <a:t> These are its instance variables.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3600" b="1" dirty="0" smtClean="0"/>
              <a:t>What can this new variable type do?</a:t>
            </a:r>
            <a:r>
              <a:rPr lang="en-US" sz="3600" dirty="0" smtClean="0"/>
              <a:t>  These are its public methods.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3600" b="1" dirty="0" smtClean="0"/>
              <a:t>How do you create a variable of this type?</a:t>
            </a:r>
            <a:r>
              <a:rPr lang="en-US" sz="3600" dirty="0" smtClean="0"/>
              <a:t>  This is the constructor.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917450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 smtClean="0"/>
              <a:t>Recap: </a:t>
            </a:r>
            <a:r>
              <a:rPr lang="en-US" sz="3600" dirty="0" err="1" smtClean="0"/>
              <a:t>HashMaps</a:t>
            </a:r>
            <a:r>
              <a:rPr lang="en-US" sz="3600" dirty="0" smtClean="0"/>
              <a:t> + What’s Trending</a:t>
            </a:r>
          </a:p>
          <a:p>
            <a:r>
              <a:rPr lang="en-US" sz="3600" dirty="0" smtClean="0"/>
              <a:t>Classes</a:t>
            </a:r>
          </a:p>
          <a:p>
            <a:r>
              <a:rPr lang="en-US" sz="3600" dirty="0" smtClean="0"/>
              <a:t>Practice: Employee</a:t>
            </a:r>
          </a:p>
          <a:p>
            <a:r>
              <a:rPr lang="en-US" sz="3600" dirty="0" err="1" smtClean="0"/>
              <a:t>toString</a:t>
            </a:r>
            <a:endParaRPr lang="en-US" sz="3600" dirty="0" smtClean="0"/>
          </a:p>
          <a:p>
            <a:r>
              <a:rPr lang="en-US" sz="3600" dirty="0" smtClean="0"/>
              <a:t>Reca</a:t>
            </a:r>
            <a:r>
              <a:rPr lang="en-US" sz="3600" dirty="0" smtClean="0"/>
              <a:t>p</a:t>
            </a:r>
          </a:p>
          <a:p>
            <a:endParaRPr lang="en-US" sz="3600" dirty="0"/>
          </a:p>
          <a:p>
            <a:pPr marL="0" indent="0">
              <a:buNone/>
            </a:pPr>
            <a:endParaRPr lang="en-US" sz="3600" dirty="0" smtClean="0"/>
          </a:p>
          <a:p>
            <a:pPr marL="0" indent="0">
              <a:buNone/>
            </a:pPr>
            <a:r>
              <a:rPr lang="en-US" sz="3600" b="1" dirty="0" smtClean="0"/>
              <a:t>Next time: </a:t>
            </a:r>
            <a:r>
              <a:rPr lang="en-US" sz="3600" dirty="0" smtClean="0"/>
              <a:t>more classes</a:t>
            </a:r>
            <a:endParaRPr lang="en-US" sz="3600" b="1" dirty="0" smtClean="0"/>
          </a:p>
        </p:txBody>
      </p:sp>
    </p:spTree>
    <p:extLst>
      <p:ext uri="{BB962C8B-B14F-4D97-AF65-F5344CB8AC3E}">
        <p14:creationId xmlns:p14="http://schemas.microsoft.com/office/powerpoint/2010/main" val="666270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5"/>
    </mc:Choice>
    <mc:Fallback xmlns="">
      <p:transition spd="slow" advTm="405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 for today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 smtClean="0">
                <a:solidFill>
                  <a:schemeClr val="bg1">
                    <a:lumMod val="75000"/>
                  </a:schemeClr>
                </a:solidFill>
              </a:rPr>
              <a:t>Recap: </a:t>
            </a:r>
            <a:r>
              <a:rPr lang="en-US" sz="3600" dirty="0" err="1" smtClean="0">
                <a:solidFill>
                  <a:schemeClr val="bg1">
                    <a:lumMod val="75000"/>
                  </a:schemeClr>
                </a:solidFill>
              </a:rPr>
              <a:t>HashMaps</a:t>
            </a:r>
            <a:r>
              <a:rPr lang="en-US" sz="3600" dirty="0" smtClean="0">
                <a:solidFill>
                  <a:schemeClr val="bg1">
                    <a:lumMod val="75000"/>
                  </a:schemeClr>
                </a:solidFill>
              </a:rPr>
              <a:t> + What’s Trending</a:t>
            </a:r>
          </a:p>
          <a:p>
            <a:r>
              <a:rPr lang="en-US" sz="3600" dirty="0" smtClean="0"/>
              <a:t>Classes</a:t>
            </a:r>
          </a:p>
          <a:p>
            <a:r>
              <a:rPr lang="en-US" sz="3600" dirty="0" smtClean="0">
                <a:solidFill>
                  <a:schemeClr val="bg1">
                    <a:lumMod val="75000"/>
                  </a:schemeClr>
                </a:solidFill>
              </a:rPr>
              <a:t>Practice: Employee</a:t>
            </a:r>
          </a:p>
          <a:p>
            <a:r>
              <a:rPr lang="en-US" sz="3600" dirty="0" err="1" smtClean="0">
                <a:solidFill>
                  <a:schemeClr val="bg1">
                    <a:lumMod val="75000"/>
                  </a:schemeClr>
                </a:solidFill>
              </a:rPr>
              <a:t>toString</a:t>
            </a:r>
            <a:endParaRPr lang="en-US" sz="3600" dirty="0" smtClean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3600" dirty="0" smtClean="0">
                <a:solidFill>
                  <a:schemeClr val="bg1">
                    <a:lumMod val="75000"/>
                  </a:schemeClr>
                </a:solidFill>
              </a:rPr>
              <a:t>Reca</a:t>
            </a:r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p</a:t>
            </a:r>
            <a:endParaRPr lang="en-US" sz="3600" dirty="0" smtClean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6894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5"/>
    </mc:Choice>
    <mc:Fallback xmlns="">
      <p:transition spd="slow" advTm="405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Large Java Programs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600" dirty="0" smtClean="0"/>
              <a:t>There are some </a:t>
            </a:r>
            <a:r>
              <a:rPr lang="en-US" sz="2600" i="1" dirty="0" smtClean="0"/>
              <a:t>large</a:t>
            </a:r>
            <a:r>
              <a:rPr lang="en-US" sz="2600" dirty="0" smtClean="0"/>
              <a:t> programs written in Java!</a:t>
            </a:r>
            <a:endParaRPr lang="en-US" sz="2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2417523"/>
            <a:ext cx="3456898" cy="405947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2835" y="2855279"/>
            <a:ext cx="3183965" cy="3183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265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300" dirty="0" smtClean="0"/>
              <a:t>Defining New Variable Types</a:t>
            </a:r>
            <a:endParaRPr lang="en-US" sz="4300" dirty="0"/>
          </a:p>
        </p:txBody>
      </p:sp>
      <p:sp>
        <p:nvSpPr>
          <p:cNvPr id="4" name="Rounded Rectangle 3"/>
          <p:cNvSpPr/>
          <p:nvPr/>
        </p:nvSpPr>
        <p:spPr bwMode="auto">
          <a:xfrm>
            <a:off x="870553" y="4002191"/>
            <a:ext cx="2042764" cy="2344315"/>
          </a:xfrm>
          <a:prstGeom prst="roundRect">
            <a:avLst/>
          </a:prstGeom>
          <a:solidFill>
            <a:srgbClr val="B3A2C7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/>
          <a:lstStyle/>
          <a:p>
            <a:pPr algn="ctr">
              <a:defRPr/>
            </a:pPr>
            <a:r>
              <a:rPr lang="en-US" dirty="0" smtClean="0">
                <a:ea typeface="ＭＳ Ｐゴシック" charset="0"/>
              </a:rPr>
              <a:t>Email</a:t>
            </a:r>
            <a:endParaRPr lang="en-US" dirty="0">
              <a:ea typeface="ＭＳ Ｐゴシック" charset="0"/>
            </a:endParaRPr>
          </a:p>
        </p:txBody>
      </p:sp>
      <p:sp>
        <p:nvSpPr>
          <p:cNvPr id="5" name="Rounded Rectangle 4"/>
          <p:cNvSpPr/>
          <p:nvPr/>
        </p:nvSpPr>
        <p:spPr bwMode="auto">
          <a:xfrm>
            <a:off x="6414315" y="4086187"/>
            <a:ext cx="2042764" cy="2344315"/>
          </a:xfrm>
          <a:prstGeom prst="roundRect">
            <a:avLst/>
          </a:prstGeom>
          <a:solidFill>
            <a:srgbClr val="B3A2C7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/>
          <a:lstStyle/>
          <a:p>
            <a:pPr algn="ctr">
              <a:defRPr/>
            </a:pPr>
            <a:r>
              <a:rPr lang="en-US" dirty="0" smtClean="0">
                <a:ea typeface="ＭＳ Ｐゴシック" charset="0"/>
              </a:rPr>
              <a:t>Inbox</a:t>
            </a:r>
            <a:endParaRPr lang="en-US" dirty="0">
              <a:ea typeface="ＭＳ Ｐゴシック" charset="0"/>
            </a:endParaRPr>
          </a:p>
        </p:txBody>
      </p:sp>
      <p:sp>
        <p:nvSpPr>
          <p:cNvPr id="6" name="Rounded Rectangle 5"/>
          <p:cNvSpPr/>
          <p:nvPr/>
        </p:nvSpPr>
        <p:spPr bwMode="auto">
          <a:xfrm>
            <a:off x="3444233" y="4086187"/>
            <a:ext cx="2042764" cy="2344315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/>
          <a:lstStyle/>
          <a:p>
            <a:pPr algn="ctr">
              <a:defRPr/>
            </a:pPr>
            <a:r>
              <a:rPr lang="en-US" dirty="0" smtClean="0">
                <a:ea typeface="ＭＳ Ｐゴシック" charset="0"/>
              </a:rPr>
              <a:t>User</a:t>
            </a:r>
            <a:endParaRPr lang="en-US" dirty="0">
              <a:ea typeface="ＭＳ Ｐゴシック" charset="0"/>
            </a:endParaRPr>
          </a:p>
        </p:txBody>
      </p:sp>
      <p:sp>
        <p:nvSpPr>
          <p:cNvPr id="7" name="Rounded Rectangle 6"/>
          <p:cNvSpPr/>
          <p:nvPr/>
        </p:nvSpPr>
        <p:spPr bwMode="auto">
          <a:xfrm>
            <a:off x="726141" y="1277470"/>
            <a:ext cx="2042764" cy="2344315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/>
          <a:lstStyle/>
          <a:p>
            <a:pPr algn="ctr">
              <a:defRPr/>
            </a:pPr>
            <a:r>
              <a:rPr lang="en-US" dirty="0" smtClean="0">
                <a:ea typeface="ＭＳ Ｐゴシック" charset="0"/>
              </a:rPr>
              <a:t>Inbox Database</a:t>
            </a:r>
            <a:endParaRPr lang="en-US" dirty="0">
              <a:ea typeface="ＭＳ Ｐゴシック" charset="0"/>
            </a:endParaRPr>
          </a:p>
        </p:txBody>
      </p:sp>
      <p:sp>
        <p:nvSpPr>
          <p:cNvPr id="8" name="Rounded Rectangle 7"/>
          <p:cNvSpPr/>
          <p:nvPr/>
        </p:nvSpPr>
        <p:spPr bwMode="auto">
          <a:xfrm>
            <a:off x="3444233" y="1277469"/>
            <a:ext cx="2042764" cy="2344315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/>
          <a:lstStyle/>
          <a:p>
            <a:pPr algn="ctr">
              <a:defRPr/>
            </a:pPr>
            <a:r>
              <a:rPr lang="en-US" dirty="0" smtClean="0">
                <a:ea typeface="ＭＳ Ｐゴシック" charset="0"/>
              </a:rPr>
              <a:t>Email Sender</a:t>
            </a:r>
            <a:endParaRPr lang="en-US" dirty="0">
              <a:ea typeface="ＭＳ Ｐゴシック" charset="0"/>
            </a:endParaRPr>
          </a:p>
        </p:txBody>
      </p:sp>
      <p:sp>
        <p:nvSpPr>
          <p:cNvPr id="9" name="Rounded Rectangle 8"/>
          <p:cNvSpPr/>
          <p:nvPr/>
        </p:nvSpPr>
        <p:spPr bwMode="auto">
          <a:xfrm>
            <a:off x="6162325" y="1277469"/>
            <a:ext cx="2042764" cy="2344315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/>
          <a:lstStyle/>
          <a:p>
            <a:pPr algn="ctr">
              <a:defRPr/>
            </a:pPr>
            <a:r>
              <a:rPr lang="en-US" dirty="0" smtClean="0">
                <a:ea typeface="ＭＳ Ｐゴシック" charset="0"/>
              </a:rPr>
              <a:t>Login Manager</a:t>
            </a:r>
            <a:endParaRPr lang="en-US" dirty="0"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5243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Class?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US" sz="8600" dirty="0" smtClean="0"/>
              <a:t>A class defines a new variable type.</a:t>
            </a:r>
            <a:endParaRPr lang="en-US" sz="8600" dirty="0"/>
          </a:p>
        </p:txBody>
      </p:sp>
    </p:spTree>
    <p:extLst>
      <p:ext uri="{BB962C8B-B14F-4D97-AF65-F5344CB8AC3E}">
        <p14:creationId xmlns:p14="http://schemas.microsoft.com/office/powerpoint/2010/main" val="1342627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Is This Useful?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600" dirty="0" smtClean="0"/>
              <a:t>A student registration system needs to store info about students, but Java has no </a:t>
            </a:r>
            <a:r>
              <a:rPr lang="en-US" sz="2600" b="1" dirty="0" smtClean="0"/>
              <a:t>Student</a:t>
            </a:r>
            <a:r>
              <a:rPr lang="en-US" sz="2600" dirty="0" smtClean="0"/>
              <a:t> variable type.</a:t>
            </a:r>
          </a:p>
          <a:p>
            <a:r>
              <a:rPr lang="en-US" sz="2600" dirty="0" smtClean="0"/>
              <a:t>A music synthesizer app might want to store information about different types of instruments, but Java has no </a:t>
            </a:r>
            <a:r>
              <a:rPr lang="en-US" sz="2600" b="1" dirty="0" smtClean="0"/>
              <a:t>Instrument</a:t>
            </a:r>
            <a:r>
              <a:rPr lang="en-US" sz="2600" dirty="0" smtClean="0"/>
              <a:t> variable type.</a:t>
            </a:r>
          </a:p>
          <a:p>
            <a:r>
              <a:rPr lang="en-US" sz="2600" dirty="0" smtClean="0"/>
              <a:t>An email program might have many emails that need to be stored, but Java has no </a:t>
            </a:r>
            <a:r>
              <a:rPr lang="en-US" sz="2600" b="1" dirty="0" smtClean="0"/>
              <a:t>Email</a:t>
            </a:r>
            <a:r>
              <a:rPr lang="en-US" sz="2600" dirty="0" smtClean="0"/>
              <a:t> variable type.</a:t>
            </a:r>
          </a:p>
          <a:p>
            <a:r>
              <a:rPr lang="en-US" sz="2600" b="1" dirty="0" smtClean="0"/>
              <a:t>Classes</a:t>
            </a:r>
            <a:r>
              <a:rPr lang="en-US" sz="2600" dirty="0" smtClean="0"/>
              <a:t> let you define new types of variables, which lets you decompose your program code across different files.</a:t>
            </a:r>
            <a:endParaRPr lang="en-US" sz="2600" b="1" dirty="0"/>
          </a:p>
        </p:txBody>
      </p:sp>
    </p:spTree>
    <p:extLst>
      <p:ext uri="{BB962C8B-B14F-4D97-AF65-F5344CB8AC3E}">
        <p14:creationId xmlns:p14="http://schemas.microsoft.com/office/powerpoint/2010/main" val="1688608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8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 smtClean="0"/>
              <a:t>Classes Are Like Blueprints</a:t>
            </a:r>
            <a:endParaRPr lang="en-US" altLang="x-none" dirty="0"/>
          </a:p>
        </p:txBody>
      </p:sp>
      <p:sp>
        <p:nvSpPr>
          <p:cNvPr id="1458179" name="Text Box 3"/>
          <p:cNvSpPr txBox="1">
            <a:spLocks noChangeArrowheads="1"/>
          </p:cNvSpPr>
          <p:nvPr/>
        </p:nvSpPr>
        <p:spPr bwMode="auto">
          <a:xfrm>
            <a:off x="1600200" y="1358900"/>
            <a:ext cx="4876800" cy="21907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x-none" sz="1400" b="1" u="sng">
                <a:ea typeface="Times New Roman" charset="0"/>
                <a:cs typeface="Times New Roman" charset="0"/>
              </a:rPr>
              <a:t>iPod blueprint (class)</a:t>
            </a:r>
          </a:p>
          <a:p>
            <a:pPr>
              <a:lnSpc>
                <a:spcPct val="90000"/>
              </a:lnSpc>
              <a:spcBef>
                <a:spcPts val="500"/>
              </a:spcBef>
              <a:buClr>
                <a:srgbClr val="800080"/>
              </a:buClr>
              <a:buSzPct val="55000"/>
              <a:buFont typeface="Wingdings" charset="2"/>
              <a:buNone/>
            </a:pPr>
            <a:r>
              <a:rPr lang="en-US" altLang="x-none" sz="1400" b="1" u="sng">
                <a:ea typeface="Times New Roman" charset="0"/>
                <a:cs typeface="Times New Roman" charset="0"/>
              </a:rPr>
              <a:t>state:</a:t>
            </a:r>
            <a:br>
              <a:rPr lang="en-US" altLang="x-none" sz="1400" b="1" u="sng">
                <a:ea typeface="Times New Roman" charset="0"/>
                <a:cs typeface="Times New Roman" charset="0"/>
              </a:rPr>
            </a:br>
            <a:r>
              <a:rPr lang="en-US" altLang="x-none" sz="1400" b="1">
                <a:ea typeface="Times New Roman" charset="0"/>
                <a:cs typeface="Times New Roman" charset="0"/>
              </a:rPr>
              <a:t>  </a:t>
            </a:r>
            <a:r>
              <a:rPr lang="en-US" altLang="x-none" sz="1400">
                <a:ea typeface="Times New Roman" charset="0"/>
                <a:cs typeface="Times New Roman" charset="0"/>
              </a:rPr>
              <a:t>current song</a:t>
            </a:r>
            <a:br>
              <a:rPr lang="en-US" altLang="x-none" sz="1400">
                <a:ea typeface="Times New Roman" charset="0"/>
                <a:cs typeface="Times New Roman" charset="0"/>
              </a:rPr>
            </a:br>
            <a:r>
              <a:rPr lang="en-US" altLang="x-none" sz="1400">
                <a:ea typeface="Times New Roman" charset="0"/>
                <a:cs typeface="Times New Roman" charset="0"/>
              </a:rPr>
              <a:t>  volume</a:t>
            </a:r>
            <a:br>
              <a:rPr lang="en-US" altLang="x-none" sz="1400">
                <a:ea typeface="Times New Roman" charset="0"/>
                <a:cs typeface="Times New Roman" charset="0"/>
              </a:rPr>
            </a:br>
            <a:r>
              <a:rPr lang="en-US" altLang="x-none" sz="1400">
                <a:ea typeface="Times New Roman" charset="0"/>
                <a:cs typeface="Times New Roman" charset="0"/>
              </a:rPr>
              <a:t>  battery life</a:t>
            </a:r>
          </a:p>
          <a:p>
            <a:pPr>
              <a:lnSpc>
                <a:spcPct val="90000"/>
              </a:lnSpc>
              <a:spcBef>
                <a:spcPts val="500"/>
              </a:spcBef>
              <a:buClr>
                <a:srgbClr val="800080"/>
              </a:buClr>
              <a:buSzPct val="55000"/>
              <a:buFont typeface="Wingdings" charset="2"/>
              <a:buNone/>
            </a:pPr>
            <a:r>
              <a:rPr lang="en-US" altLang="x-none" sz="1400" b="1" u="sng">
                <a:ea typeface="Times New Roman" charset="0"/>
                <a:cs typeface="Times New Roman" charset="0"/>
              </a:rPr>
              <a:t>behavior:</a:t>
            </a:r>
            <a:br>
              <a:rPr lang="en-US" altLang="x-none" sz="1400" b="1" u="sng">
                <a:ea typeface="Times New Roman" charset="0"/>
                <a:cs typeface="Times New Roman" charset="0"/>
              </a:rPr>
            </a:br>
            <a:r>
              <a:rPr lang="en-US" altLang="x-none" sz="1400" b="1">
                <a:ea typeface="Times New Roman" charset="0"/>
                <a:cs typeface="Times New Roman" charset="0"/>
              </a:rPr>
              <a:t>  </a:t>
            </a:r>
            <a:r>
              <a:rPr lang="en-US" altLang="x-none" sz="1400">
                <a:ea typeface="Times New Roman" charset="0"/>
                <a:cs typeface="Times New Roman" charset="0"/>
              </a:rPr>
              <a:t>power on/off</a:t>
            </a:r>
            <a:br>
              <a:rPr lang="en-US" altLang="x-none" sz="1400">
                <a:ea typeface="Times New Roman" charset="0"/>
                <a:cs typeface="Times New Roman" charset="0"/>
              </a:rPr>
            </a:br>
            <a:r>
              <a:rPr lang="en-US" altLang="x-none" sz="1400">
                <a:ea typeface="Times New Roman" charset="0"/>
                <a:cs typeface="Times New Roman" charset="0"/>
              </a:rPr>
              <a:t>  change station/song</a:t>
            </a:r>
            <a:br>
              <a:rPr lang="en-US" altLang="x-none" sz="1400">
                <a:ea typeface="Times New Roman" charset="0"/>
                <a:cs typeface="Times New Roman" charset="0"/>
              </a:rPr>
            </a:br>
            <a:r>
              <a:rPr lang="en-US" altLang="x-none" sz="1400">
                <a:ea typeface="Times New Roman" charset="0"/>
                <a:cs typeface="Times New Roman" charset="0"/>
              </a:rPr>
              <a:t>  change volume</a:t>
            </a:r>
            <a:br>
              <a:rPr lang="en-US" altLang="x-none" sz="1400">
                <a:ea typeface="Times New Roman" charset="0"/>
                <a:cs typeface="Times New Roman" charset="0"/>
              </a:rPr>
            </a:br>
            <a:r>
              <a:rPr lang="en-US" altLang="x-none" sz="1400">
                <a:ea typeface="Times New Roman" charset="0"/>
                <a:cs typeface="Times New Roman" charset="0"/>
              </a:rPr>
              <a:t>  choose random song</a:t>
            </a:r>
          </a:p>
        </p:txBody>
      </p:sp>
      <p:grpSp>
        <p:nvGrpSpPr>
          <p:cNvPr id="1458180" name="Group 4"/>
          <p:cNvGrpSpPr>
            <a:grpSpLocks/>
          </p:cNvGrpSpPr>
          <p:nvPr/>
        </p:nvGrpSpPr>
        <p:grpSpPr bwMode="auto">
          <a:xfrm>
            <a:off x="304800" y="4387850"/>
            <a:ext cx="8077200" cy="2035175"/>
            <a:chOff x="192" y="2967"/>
            <a:chExt cx="5088" cy="1282"/>
          </a:xfrm>
        </p:grpSpPr>
        <p:sp>
          <p:nvSpPr>
            <p:cNvPr id="1458181" name="Text Box 5"/>
            <p:cNvSpPr txBox="1">
              <a:spLocks noChangeArrowheads="1"/>
            </p:cNvSpPr>
            <p:nvPr/>
          </p:nvSpPr>
          <p:spPr bwMode="auto">
            <a:xfrm>
              <a:off x="192" y="2967"/>
              <a:ext cx="1344" cy="128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lnSpc>
                  <a:spcPct val="80000"/>
                </a:lnSpc>
                <a:spcBef>
                  <a:spcPct val="50000"/>
                </a:spcBef>
              </a:pPr>
              <a:r>
                <a:rPr lang="en-US" altLang="x-none" sz="1400" b="1" u="sng" dirty="0">
                  <a:ea typeface="Times New Roman" charset="0"/>
                  <a:cs typeface="Times New Roman" charset="0"/>
                </a:rPr>
                <a:t>iPod </a:t>
              </a:r>
              <a:r>
                <a:rPr lang="en-US" altLang="x-none" sz="1400" b="1" u="sng" dirty="0" smtClean="0">
                  <a:ea typeface="Times New Roman" charset="0"/>
                  <a:cs typeface="Times New Roman" charset="0"/>
                </a:rPr>
                <a:t>(variable) </a:t>
              </a:r>
              <a:r>
                <a:rPr lang="en-US" altLang="x-none" sz="1400" b="1" u="sng" dirty="0">
                  <a:ea typeface="Times New Roman" charset="0"/>
                  <a:cs typeface="Times New Roman" charset="0"/>
                </a:rPr>
                <a:t>#1</a:t>
              </a:r>
            </a:p>
            <a:p>
              <a:pPr>
                <a:lnSpc>
                  <a:spcPct val="80000"/>
                </a:lnSpc>
                <a:spcBef>
                  <a:spcPct val="50000"/>
                </a:spcBef>
              </a:pPr>
              <a:r>
                <a:rPr lang="en-US" altLang="x-none" sz="1400" b="1" u="sng" dirty="0">
                  <a:ea typeface="Times New Roman" charset="0"/>
                  <a:cs typeface="Times New Roman" charset="0"/>
                </a:rPr>
                <a:t>state:</a:t>
              </a:r>
              <a:br>
                <a:rPr lang="en-US" altLang="x-none" sz="1400" b="1" u="sng" dirty="0">
                  <a:ea typeface="Times New Roman" charset="0"/>
                  <a:cs typeface="Times New Roman" charset="0"/>
                </a:rPr>
              </a:br>
              <a:r>
                <a:rPr lang="en-US" altLang="x-none" sz="1400" dirty="0">
                  <a:solidFill>
                    <a:srgbClr val="003399"/>
                  </a:solidFill>
                  <a:ea typeface="Times New Roman" charset="0"/>
                  <a:cs typeface="Times New Roman" charset="0"/>
                </a:rPr>
                <a:t>  song = "</a:t>
              </a:r>
              <a:r>
                <a:rPr lang="en-US" altLang="x-none" sz="1200" dirty="0">
                  <a:solidFill>
                    <a:srgbClr val="003399"/>
                  </a:solidFill>
                  <a:ea typeface="Times New Roman" charset="0"/>
                  <a:cs typeface="Times New Roman" charset="0"/>
                </a:rPr>
                <a:t>1,000,000 Miles</a:t>
              </a:r>
              <a:r>
                <a:rPr lang="en-US" altLang="x-none" sz="1400" dirty="0">
                  <a:solidFill>
                    <a:srgbClr val="003399"/>
                  </a:solidFill>
                  <a:ea typeface="Times New Roman" charset="0"/>
                  <a:cs typeface="Times New Roman" charset="0"/>
                </a:rPr>
                <a:t>"</a:t>
              </a:r>
              <a:br>
                <a:rPr lang="en-US" altLang="x-none" sz="1400" dirty="0">
                  <a:solidFill>
                    <a:srgbClr val="003399"/>
                  </a:solidFill>
                  <a:ea typeface="Times New Roman" charset="0"/>
                  <a:cs typeface="Times New Roman" charset="0"/>
                </a:rPr>
              </a:br>
              <a:r>
                <a:rPr lang="en-US" altLang="x-none" sz="1400" dirty="0">
                  <a:solidFill>
                    <a:srgbClr val="003399"/>
                  </a:solidFill>
                  <a:ea typeface="Times New Roman" charset="0"/>
                  <a:cs typeface="Times New Roman" charset="0"/>
                </a:rPr>
                <a:t>  volume = 17</a:t>
              </a:r>
              <a:br>
                <a:rPr lang="en-US" altLang="x-none" sz="1400" dirty="0">
                  <a:solidFill>
                    <a:srgbClr val="003399"/>
                  </a:solidFill>
                  <a:ea typeface="Times New Roman" charset="0"/>
                  <a:cs typeface="Times New Roman" charset="0"/>
                </a:rPr>
              </a:br>
              <a:r>
                <a:rPr lang="en-US" altLang="x-none" sz="1400" dirty="0">
                  <a:solidFill>
                    <a:srgbClr val="003399"/>
                  </a:solidFill>
                  <a:ea typeface="Times New Roman" charset="0"/>
                  <a:cs typeface="Times New Roman" charset="0"/>
                </a:rPr>
                <a:t>  battery life = 2.5 </a:t>
              </a:r>
              <a:r>
                <a:rPr lang="en-US" altLang="x-none" sz="1400" dirty="0" err="1">
                  <a:solidFill>
                    <a:srgbClr val="003399"/>
                  </a:solidFill>
                  <a:ea typeface="Times New Roman" charset="0"/>
                  <a:cs typeface="Times New Roman" charset="0"/>
                </a:rPr>
                <a:t>hrs</a:t>
              </a:r>
              <a:endParaRPr lang="en-US" altLang="x-none" sz="1400" dirty="0">
                <a:solidFill>
                  <a:srgbClr val="003399"/>
                </a:solidFill>
                <a:ea typeface="Times New Roman" charset="0"/>
                <a:cs typeface="Times New Roman" charset="0"/>
              </a:endParaRPr>
            </a:p>
            <a:p>
              <a:pPr>
                <a:lnSpc>
                  <a:spcPct val="80000"/>
                </a:lnSpc>
                <a:spcBef>
                  <a:spcPct val="50000"/>
                </a:spcBef>
              </a:pPr>
              <a:r>
                <a:rPr lang="en-US" altLang="x-none" sz="1400" b="1" u="sng" dirty="0">
                  <a:ea typeface="Times New Roman" charset="0"/>
                  <a:cs typeface="Times New Roman" charset="0"/>
                </a:rPr>
                <a:t>behavior:</a:t>
              </a:r>
              <a:br>
                <a:rPr lang="en-US" altLang="x-none" sz="1400" b="1" u="sng" dirty="0">
                  <a:ea typeface="Times New Roman" charset="0"/>
                  <a:cs typeface="Times New Roman" charset="0"/>
                </a:rPr>
              </a:br>
              <a:r>
                <a:rPr lang="en-US" altLang="x-none" sz="1400" dirty="0">
                  <a:ea typeface="Times New Roman" charset="0"/>
                  <a:cs typeface="Times New Roman" charset="0"/>
                </a:rPr>
                <a:t>  power on/off</a:t>
              </a:r>
              <a:br>
                <a:rPr lang="en-US" altLang="x-none" sz="1400" dirty="0">
                  <a:ea typeface="Times New Roman" charset="0"/>
                  <a:cs typeface="Times New Roman" charset="0"/>
                </a:rPr>
              </a:br>
              <a:r>
                <a:rPr lang="en-US" altLang="x-none" sz="1400" dirty="0">
                  <a:ea typeface="Times New Roman" charset="0"/>
                  <a:cs typeface="Times New Roman" charset="0"/>
                </a:rPr>
                <a:t>  change station/song</a:t>
              </a:r>
              <a:br>
                <a:rPr lang="en-US" altLang="x-none" sz="1400" dirty="0">
                  <a:ea typeface="Times New Roman" charset="0"/>
                  <a:cs typeface="Times New Roman" charset="0"/>
                </a:rPr>
              </a:br>
              <a:r>
                <a:rPr lang="en-US" altLang="x-none" sz="1400" dirty="0">
                  <a:ea typeface="Times New Roman" charset="0"/>
                  <a:cs typeface="Times New Roman" charset="0"/>
                </a:rPr>
                <a:t>  change volume</a:t>
              </a:r>
              <a:br>
                <a:rPr lang="en-US" altLang="x-none" sz="1400" dirty="0">
                  <a:ea typeface="Times New Roman" charset="0"/>
                  <a:cs typeface="Times New Roman" charset="0"/>
                </a:rPr>
              </a:br>
              <a:r>
                <a:rPr lang="en-US" altLang="x-none" sz="1400" dirty="0">
                  <a:ea typeface="Times New Roman" charset="0"/>
                  <a:cs typeface="Times New Roman" charset="0"/>
                </a:rPr>
                <a:t>  choose random song</a:t>
              </a:r>
            </a:p>
          </p:txBody>
        </p:sp>
        <p:sp>
          <p:nvSpPr>
            <p:cNvPr id="1458182" name="Text Box 6"/>
            <p:cNvSpPr txBox="1">
              <a:spLocks noChangeArrowheads="1"/>
            </p:cNvSpPr>
            <p:nvPr/>
          </p:nvSpPr>
          <p:spPr bwMode="auto">
            <a:xfrm>
              <a:off x="2016" y="2967"/>
              <a:ext cx="1344" cy="126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lnSpc>
                  <a:spcPct val="80000"/>
                </a:lnSpc>
                <a:spcBef>
                  <a:spcPct val="50000"/>
                </a:spcBef>
              </a:pPr>
              <a:r>
                <a:rPr lang="en-US" altLang="x-none" sz="1400" b="1" u="sng" dirty="0">
                  <a:ea typeface="Times New Roman" charset="0"/>
                  <a:cs typeface="Times New Roman" charset="0"/>
                </a:rPr>
                <a:t>iPod </a:t>
              </a:r>
              <a:r>
                <a:rPr lang="en-US" altLang="x-none" sz="1400" b="1" u="sng" dirty="0" smtClean="0">
                  <a:ea typeface="Times New Roman" charset="0"/>
                  <a:cs typeface="Times New Roman" charset="0"/>
                </a:rPr>
                <a:t>(variable) </a:t>
              </a:r>
              <a:r>
                <a:rPr lang="en-US" altLang="x-none" sz="1400" b="1" u="sng" dirty="0">
                  <a:ea typeface="Times New Roman" charset="0"/>
                  <a:cs typeface="Times New Roman" charset="0"/>
                </a:rPr>
                <a:t>#2</a:t>
              </a:r>
            </a:p>
            <a:p>
              <a:pPr>
                <a:lnSpc>
                  <a:spcPct val="80000"/>
                </a:lnSpc>
                <a:spcBef>
                  <a:spcPct val="50000"/>
                </a:spcBef>
              </a:pPr>
              <a:r>
                <a:rPr lang="en-US" altLang="x-none" sz="1400" b="1" u="sng" dirty="0">
                  <a:ea typeface="Times New Roman" charset="0"/>
                  <a:cs typeface="Times New Roman" charset="0"/>
                </a:rPr>
                <a:t>state:</a:t>
              </a:r>
              <a:br>
                <a:rPr lang="en-US" altLang="x-none" sz="1400" b="1" u="sng" dirty="0">
                  <a:ea typeface="Times New Roman" charset="0"/>
                  <a:cs typeface="Times New Roman" charset="0"/>
                </a:rPr>
              </a:br>
              <a:r>
                <a:rPr lang="en-US" altLang="x-none" sz="1400" dirty="0">
                  <a:solidFill>
                    <a:srgbClr val="003399"/>
                  </a:solidFill>
                  <a:ea typeface="Times New Roman" charset="0"/>
                  <a:cs typeface="Times New Roman" charset="0"/>
                </a:rPr>
                <a:t>  song = "Letting You"</a:t>
              </a:r>
              <a:br>
                <a:rPr lang="en-US" altLang="x-none" sz="1400" dirty="0">
                  <a:solidFill>
                    <a:srgbClr val="003399"/>
                  </a:solidFill>
                  <a:ea typeface="Times New Roman" charset="0"/>
                  <a:cs typeface="Times New Roman" charset="0"/>
                </a:rPr>
              </a:br>
              <a:r>
                <a:rPr lang="en-US" altLang="x-none" sz="1400" dirty="0">
                  <a:solidFill>
                    <a:srgbClr val="003399"/>
                  </a:solidFill>
                  <a:ea typeface="Times New Roman" charset="0"/>
                  <a:cs typeface="Times New Roman" charset="0"/>
                </a:rPr>
                <a:t>  volume = 9</a:t>
              </a:r>
              <a:br>
                <a:rPr lang="en-US" altLang="x-none" sz="1400" dirty="0">
                  <a:solidFill>
                    <a:srgbClr val="003399"/>
                  </a:solidFill>
                  <a:ea typeface="Times New Roman" charset="0"/>
                  <a:cs typeface="Times New Roman" charset="0"/>
                </a:rPr>
              </a:br>
              <a:r>
                <a:rPr lang="en-US" altLang="x-none" sz="1400" dirty="0">
                  <a:solidFill>
                    <a:srgbClr val="003399"/>
                  </a:solidFill>
                  <a:ea typeface="Times New Roman" charset="0"/>
                  <a:cs typeface="Times New Roman" charset="0"/>
                </a:rPr>
                <a:t>  battery life = 3.41 </a:t>
              </a:r>
              <a:r>
                <a:rPr lang="en-US" altLang="x-none" sz="1400" dirty="0" err="1">
                  <a:solidFill>
                    <a:srgbClr val="003399"/>
                  </a:solidFill>
                  <a:ea typeface="Times New Roman" charset="0"/>
                  <a:cs typeface="Times New Roman" charset="0"/>
                </a:rPr>
                <a:t>hrs</a:t>
              </a:r>
              <a:endParaRPr lang="en-US" altLang="x-none" sz="1400" dirty="0">
                <a:solidFill>
                  <a:srgbClr val="003399"/>
                </a:solidFill>
                <a:ea typeface="Times New Roman" charset="0"/>
                <a:cs typeface="Times New Roman" charset="0"/>
              </a:endParaRPr>
            </a:p>
            <a:p>
              <a:pPr>
                <a:lnSpc>
                  <a:spcPct val="80000"/>
                </a:lnSpc>
                <a:spcBef>
                  <a:spcPct val="50000"/>
                </a:spcBef>
              </a:pPr>
              <a:r>
                <a:rPr lang="en-US" altLang="x-none" sz="1400" b="1" u="sng" dirty="0">
                  <a:ea typeface="Times New Roman" charset="0"/>
                  <a:cs typeface="Times New Roman" charset="0"/>
                </a:rPr>
                <a:t>behavior:</a:t>
              </a:r>
              <a:br>
                <a:rPr lang="en-US" altLang="x-none" sz="1400" b="1" u="sng" dirty="0">
                  <a:ea typeface="Times New Roman" charset="0"/>
                  <a:cs typeface="Times New Roman" charset="0"/>
                </a:rPr>
              </a:br>
              <a:r>
                <a:rPr lang="en-US" altLang="x-none" sz="1400" dirty="0">
                  <a:ea typeface="Times New Roman" charset="0"/>
                  <a:cs typeface="Times New Roman" charset="0"/>
                </a:rPr>
                <a:t>  power on/off</a:t>
              </a:r>
              <a:br>
                <a:rPr lang="en-US" altLang="x-none" sz="1400" dirty="0">
                  <a:ea typeface="Times New Roman" charset="0"/>
                  <a:cs typeface="Times New Roman" charset="0"/>
                </a:rPr>
              </a:br>
              <a:r>
                <a:rPr lang="en-US" altLang="x-none" sz="1400" dirty="0">
                  <a:ea typeface="Times New Roman" charset="0"/>
                  <a:cs typeface="Times New Roman" charset="0"/>
                </a:rPr>
                <a:t>  change station/song</a:t>
              </a:r>
              <a:br>
                <a:rPr lang="en-US" altLang="x-none" sz="1400" dirty="0">
                  <a:ea typeface="Times New Roman" charset="0"/>
                  <a:cs typeface="Times New Roman" charset="0"/>
                </a:rPr>
              </a:br>
              <a:r>
                <a:rPr lang="en-US" altLang="x-none" sz="1400" dirty="0">
                  <a:ea typeface="Times New Roman" charset="0"/>
                  <a:cs typeface="Times New Roman" charset="0"/>
                </a:rPr>
                <a:t>  change volume</a:t>
              </a:r>
              <a:br>
                <a:rPr lang="en-US" altLang="x-none" sz="1400" dirty="0">
                  <a:ea typeface="Times New Roman" charset="0"/>
                  <a:cs typeface="Times New Roman" charset="0"/>
                </a:rPr>
              </a:br>
              <a:r>
                <a:rPr lang="en-US" altLang="x-none" sz="1400" dirty="0">
                  <a:ea typeface="Times New Roman" charset="0"/>
                  <a:cs typeface="Times New Roman" charset="0"/>
                </a:rPr>
                <a:t>  choose random song</a:t>
              </a:r>
            </a:p>
          </p:txBody>
        </p:sp>
        <p:sp>
          <p:nvSpPr>
            <p:cNvPr id="1458183" name="Text Box 7"/>
            <p:cNvSpPr txBox="1">
              <a:spLocks noChangeArrowheads="1"/>
            </p:cNvSpPr>
            <p:nvPr/>
          </p:nvSpPr>
          <p:spPr bwMode="auto">
            <a:xfrm>
              <a:off x="3936" y="2967"/>
              <a:ext cx="1344" cy="128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lnSpc>
                  <a:spcPct val="80000"/>
                </a:lnSpc>
                <a:spcBef>
                  <a:spcPct val="50000"/>
                </a:spcBef>
              </a:pPr>
              <a:r>
                <a:rPr lang="en-US" altLang="x-none" sz="1400" b="1" u="sng" dirty="0">
                  <a:ea typeface="Times New Roman" charset="0"/>
                  <a:cs typeface="Times New Roman" charset="0"/>
                </a:rPr>
                <a:t>iPod </a:t>
              </a:r>
              <a:r>
                <a:rPr lang="en-US" altLang="x-none" sz="1400" b="1" u="sng" dirty="0" smtClean="0">
                  <a:ea typeface="Times New Roman" charset="0"/>
                  <a:cs typeface="Times New Roman" charset="0"/>
                </a:rPr>
                <a:t>(variable) </a:t>
              </a:r>
              <a:r>
                <a:rPr lang="en-US" altLang="x-none" sz="1400" b="1" u="sng" dirty="0">
                  <a:ea typeface="Times New Roman" charset="0"/>
                  <a:cs typeface="Times New Roman" charset="0"/>
                </a:rPr>
                <a:t>#3</a:t>
              </a:r>
            </a:p>
            <a:p>
              <a:pPr>
                <a:lnSpc>
                  <a:spcPct val="80000"/>
                </a:lnSpc>
                <a:spcBef>
                  <a:spcPct val="50000"/>
                </a:spcBef>
              </a:pPr>
              <a:r>
                <a:rPr lang="en-US" altLang="x-none" sz="1400" b="1" u="sng" dirty="0">
                  <a:ea typeface="Times New Roman" charset="0"/>
                  <a:cs typeface="Times New Roman" charset="0"/>
                </a:rPr>
                <a:t>state:</a:t>
              </a:r>
              <a:br>
                <a:rPr lang="en-US" altLang="x-none" sz="1400" b="1" u="sng" dirty="0">
                  <a:ea typeface="Times New Roman" charset="0"/>
                  <a:cs typeface="Times New Roman" charset="0"/>
                </a:rPr>
              </a:br>
              <a:r>
                <a:rPr lang="en-US" altLang="x-none" sz="1400" dirty="0">
                  <a:solidFill>
                    <a:srgbClr val="003399"/>
                  </a:solidFill>
                  <a:ea typeface="Times New Roman" charset="0"/>
                  <a:cs typeface="Times New Roman" charset="0"/>
                </a:rPr>
                <a:t>  song = "Discipline"</a:t>
              </a:r>
              <a:br>
                <a:rPr lang="en-US" altLang="x-none" sz="1400" dirty="0">
                  <a:solidFill>
                    <a:srgbClr val="003399"/>
                  </a:solidFill>
                  <a:ea typeface="Times New Roman" charset="0"/>
                  <a:cs typeface="Times New Roman" charset="0"/>
                </a:rPr>
              </a:br>
              <a:r>
                <a:rPr lang="en-US" altLang="x-none" sz="1400" dirty="0">
                  <a:solidFill>
                    <a:srgbClr val="003399"/>
                  </a:solidFill>
                  <a:ea typeface="Times New Roman" charset="0"/>
                  <a:cs typeface="Times New Roman" charset="0"/>
                </a:rPr>
                <a:t>  volume = 24</a:t>
              </a:r>
              <a:br>
                <a:rPr lang="en-US" altLang="x-none" sz="1400" dirty="0">
                  <a:solidFill>
                    <a:srgbClr val="003399"/>
                  </a:solidFill>
                  <a:ea typeface="Times New Roman" charset="0"/>
                  <a:cs typeface="Times New Roman" charset="0"/>
                </a:rPr>
              </a:br>
              <a:r>
                <a:rPr lang="en-US" altLang="x-none" sz="1400" dirty="0">
                  <a:solidFill>
                    <a:srgbClr val="003399"/>
                  </a:solidFill>
                  <a:ea typeface="Times New Roman" charset="0"/>
                  <a:cs typeface="Times New Roman" charset="0"/>
                </a:rPr>
                <a:t>  battery life = 1.8 </a:t>
              </a:r>
              <a:r>
                <a:rPr lang="en-US" altLang="x-none" sz="1400" dirty="0" err="1">
                  <a:solidFill>
                    <a:srgbClr val="003399"/>
                  </a:solidFill>
                  <a:ea typeface="Times New Roman" charset="0"/>
                  <a:cs typeface="Times New Roman" charset="0"/>
                </a:rPr>
                <a:t>hrs</a:t>
              </a:r>
              <a:endParaRPr lang="en-US" altLang="x-none" sz="1400" dirty="0">
                <a:solidFill>
                  <a:srgbClr val="003399"/>
                </a:solidFill>
                <a:ea typeface="Times New Roman" charset="0"/>
                <a:cs typeface="Times New Roman" charset="0"/>
              </a:endParaRPr>
            </a:p>
            <a:p>
              <a:pPr>
                <a:lnSpc>
                  <a:spcPct val="80000"/>
                </a:lnSpc>
                <a:spcBef>
                  <a:spcPct val="50000"/>
                </a:spcBef>
              </a:pPr>
              <a:r>
                <a:rPr lang="en-US" altLang="x-none" sz="1400" b="1" u="sng" dirty="0">
                  <a:ea typeface="Times New Roman" charset="0"/>
                  <a:cs typeface="Times New Roman" charset="0"/>
                </a:rPr>
                <a:t>behavior:</a:t>
              </a:r>
              <a:br>
                <a:rPr lang="en-US" altLang="x-none" sz="1400" b="1" u="sng" dirty="0">
                  <a:ea typeface="Times New Roman" charset="0"/>
                  <a:cs typeface="Times New Roman" charset="0"/>
                </a:rPr>
              </a:br>
              <a:r>
                <a:rPr lang="en-US" altLang="x-none" sz="1400" dirty="0">
                  <a:ea typeface="Times New Roman" charset="0"/>
                  <a:cs typeface="Times New Roman" charset="0"/>
                </a:rPr>
                <a:t>  power on/off</a:t>
              </a:r>
              <a:br>
                <a:rPr lang="en-US" altLang="x-none" sz="1400" dirty="0">
                  <a:ea typeface="Times New Roman" charset="0"/>
                  <a:cs typeface="Times New Roman" charset="0"/>
                </a:rPr>
              </a:br>
              <a:r>
                <a:rPr lang="en-US" altLang="x-none" sz="1400" dirty="0">
                  <a:ea typeface="Times New Roman" charset="0"/>
                  <a:cs typeface="Times New Roman" charset="0"/>
                </a:rPr>
                <a:t>  change station/song</a:t>
              </a:r>
              <a:br>
                <a:rPr lang="en-US" altLang="x-none" sz="1400" dirty="0">
                  <a:ea typeface="Times New Roman" charset="0"/>
                  <a:cs typeface="Times New Roman" charset="0"/>
                </a:rPr>
              </a:br>
              <a:r>
                <a:rPr lang="en-US" altLang="x-none" sz="1400" dirty="0">
                  <a:ea typeface="Times New Roman" charset="0"/>
                  <a:cs typeface="Times New Roman" charset="0"/>
                </a:rPr>
                <a:t>  change volume</a:t>
              </a:r>
              <a:br>
                <a:rPr lang="en-US" altLang="x-none" sz="1400" dirty="0">
                  <a:ea typeface="Times New Roman" charset="0"/>
                  <a:cs typeface="Times New Roman" charset="0"/>
                </a:rPr>
              </a:br>
              <a:r>
                <a:rPr lang="en-US" altLang="x-none" sz="1400" dirty="0">
                  <a:ea typeface="Times New Roman" charset="0"/>
                  <a:cs typeface="Times New Roman" charset="0"/>
                </a:rPr>
                <a:t>  choose random song</a:t>
              </a:r>
            </a:p>
          </p:txBody>
        </p:sp>
      </p:grpSp>
      <p:grpSp>
        <p:nvGrpSpPr>
          <p:cNvPr id="1458185" name="Group 9"/>
          <p:cNvGrpSpPr>
            <a:grpSpLocks/>
          </p:cNvGrpSpPr>
          <p:nvPr/>
        </p:nvGrpSpPr>
        <p:grpSpPr bwMode="auto">
          <a:xfrm>
            <a:off x="2286000" y="3563938"/>
            <a:ext cx="4191000" cy="823912"/>
            <a:chOff x="1440" y="2304"/>
            <a:chExt cx="2640" cy="519"/>
          </a:xfrm>
        </p:grpSpPr>
        <p:sp>
          <p:nvSpPr>
            <p:cNvPr id="1458186" name="Line 10"/>
            <p:cNvSpPr>
              <a:spLocks noChangeShapeType="1"/>
            </p:cNvSpPr>
            <p:nvPr/>
          </p:nvSpPr>
          <p:spPr bwMode="auto">
            <a:xfrm flipH="1">
              <a:off x="1440" y="2304"/>
              <a:ext cx="1152" cy="51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458187" name="Line 11"/>
            <p:cNvSpPr>
              <a:spLocks noChangeShapeType="1"/>
            </p:cNvSpPr>
            <p:nvPr/>
          </p:nvSpPr>
          <p:spPr bwMode="auto">
            <a:xfrm>
              <a:off x="2592" y="2304"/>
              <a:ext cx="96" cy="51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458188" name="Line 12"/>
            <p:cNvSpPr>
              <a:spLocks noChangeShapeType="1"/>
            </p:cNvSpPr>
            <p:nvPr/>
          </p:nvSpPr>
          <p:spPr bwMode="auto">
            <a:xfrm>
              <a:off x="2592" y="2304"/>
              <a:ext cx="1488" cy="51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1458189" name="Text Box 13"/>
          <p:cNvSpPr txBox="1">
            <a:spLocks noChangeArrowheads="1"/>
          </p:cNvSpPr>
          <p:nvPr/>
        </p:nvSpPr>
        <p:spPr bwMode="auto">
          <a:xfrm>
            <a:off x="5699125" y="3625850"/>
            <a:ext cx="16922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x-none" sz="1800" i="1">
                <a:ea typeface="Times New Roman" charset="0"/>
                <a:cs typeface="Times New Roman" charset="0"/>
              </a:rPr>
              <a:t>constructs</a:t>
            </a:r>
          </a:p>
        </p:txBody>
      </p:sp>
      <p:pic>
        <p:nvPicPr>
          <p:cNvPr id="1458190" name="Picture 14" descr="blueprin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0" y="1492250"/>
            <a:ext cx="2209800" cy="16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58194" name="Picture 18" descr="ipo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5334000"/>
            <a:ext cx="692150" cy="1157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58195" name="Picture 19" descr="ipo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5334000"/>
            <a:ext cx="692150" cy="1157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58196" name="Picture 20" descr="ipo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7050" y="5334000"/>
            <a:ext cx="692150" cy="1157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380487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arkRedTop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Tahoma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DarkRedTop" id="{ED291D7B-52D5-7F4D-8D0F-478BBECA120D}" vid="{49A1DCBC-0F56-6B46-960A-7A45F67CC71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DarkRedTop</Template>
  <TotalTime>5925</TotalTime>
  <Words>1276</Words>
  <Application>Microsoft Macintosh PowerPoint</Application>
  <PresentationFormat>On-screen Show (4:3)</PresentationFormat>
  <Paragraphs>356</Paragraphs>
  <Slides>38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51" baseType="lpstr">
      <vt:lpstr>Andale Mono</vt:lpstr>
      <vt:lpstr>Calibri</vt:lpstr>
      <vt:lpstr>Chalkboard</vt:lpstr>
      <vt:lpstr>Consolas</vt:lpstr>
      <vt:lpstr>Courier</vt:lpstr>
      <vt:lpstr>Courier New</vt:lpstr>
      <vt:lpstr>ＭＳ Ｐゴシック</vt:lpstr>
      <vt:lpstr>Tahoma</vt:lpstr>
      <vt:lpstr>Times New Roman</vt:lpstr>
      <vt:lpstr>Verdana</vt:lpstr>
      <vt:lpstr>Wingdings</vt:lpstr>
      <vt:lpstr>Arial</vt:lpstr>
      <vt:lpstr>DarkRedTop</vt:lpstr>
      <vt:lpstr>CS 106A, Lecture 21 Classes</vt:lpstr>
      <vt:lpstr>Plan for today</vt:lpstr>
      <vt:lpstr>Recap: HashMaps</vt:lpstr>
      <vt:lpstr>Plan for today</vt:lpstr>
      <vt:lpstr>Large Java Programs</vt:lpstr>
      <vt:lpstr>Defining New Variable Types</vt:lpstr>
      <vt:lpstr>What Is A Class?</vt:lpstr>
      <vt:lpstr>Why Is This Useful?</vt:lpstr>
      <vt:lpstr>Classes Are Like Blueprints</vt:lpstr>
      <vt:lpstr>What Is A Class?</vt:lpstr>
      <vt:lpstr>Creating A New Class</vt:lpstr>
      <vt:lpstr>What if…</vt:lpstr>
      <vt:lpstr>Creating A New Class</vt:lpstr>
      <vt:lpstr>Example: BankAccount</vt:lpstr>
      <vt:lpstr>Creating A New Class</vt:lpstr>
      <vt:lpstr>What if…</vt:lpstr>
      <vt:lpstr>Example: BankAccount</vt:lpstr>
      <vt:lpstr>Defining Methods In Classes</vt:lpstr>
      <vt:lpstr>Getters and Setters</vt:lpstr>
      <vt:lpstr>Example: BankAccount</vt:lpstr>
      <vt:lpstr>Creating A New Class</vt:lpstr>
      <vt:lpstr>Constructors</vt:lpstr>
      <vt:lpstr>Constructors</vt:lpstr>
      <vt:lpstr>Example: BankAccount</vt:lpstr>
      <vt:lpstr>Using Constructors</vt:lpstr>
      <vt:lpstr>Constructors</vt:lpstr>
      <vt:lpstr>What Is A Class?</vt:lpstr>
      <vt:lpstr>Creating A New Class</vt:lpstr>
      <vt:lpstr>Plan for today</vt:lpstr>
      <vt:lpstr>Practice: Employee</vt:lpstr>
      <vt:lpstr>Plan for today</vt:lpstr>
      <vt:lpstr>Printing Variables</vt:lpstr>
      <vt:lpstr>The toString Method</vt:lpstr>
      <vt:lpstr>The toString Method</vt:lpstr>
      <vt:lpstr>Plan for today</vt:lpstr>
      <vt:lpstr>What Is A Class?</vt:lpstr>
      <vt:lpstr>Creating A New Class</vt:lpstr>
      <vt:lpstr>Recap</vt:lpstr>
    </vt:vector>
  </TitlesOfParts>
  <Company/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Nick Troccoli</dc:creator>
  <cp:lastModifiedBy>Nick Troccoli</cp:lastModifiedBy>
  <cp:revision>631</cp:revision>
  <cp:lastPrinted>2017-07-31T22:19:53Z</cp:lastPrinted>
  <dcterms:created xsi:type="dcterms:W3CDTF">2017-04-27T05:20:22Z</dcterms:created>
  <dcterms:modified xsi:type="dcterms:W3CDTF">2017-08-02T10:51:43Z</dcterms:modified>
</cp:coreProperties>
</file>